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304" r:id="rId2"/>
    <p:sldId id="294" r:id="rId3"/>
    <p:sldId id="295" r:id="rId4"/>
    <p:sldId id="296" r:id="rId5"/>
    <p:sldId id="298" r:id="rId6"/>
    <p:sldId id="299" r:id="rId7"/>
    <p:sldId id="305" r:id="rId8"/>
    <p:sldId id="315" r:id="rId9"/>
    <p:sldId id="307" r:id="rId10"/>
    <p:sldId id="308" r:id="rId11"/>
    <p:sldId id="309" r:id="rId12"/>
    <p:sldId id="310" r:id="rId13"/>
    <p:sldId id="311" r:id="rId14"/>
    <p:sldId id="312" r:id="rId15"/>
    <p:sldId id="31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904" autoAdjust="0"/>
    <p:restoredTop sz="94660"/>
  </p:normalViewPr>
  <p:slideViewPr>
    <p:cSldViewPr snapToGrid="0">
      <p:cViewPr varScale="1">
        <p:scale>
          <a:sx n="116" d="100"/>
          <a:sy n="116" d="100"/>
        </p:scale>
        <p:origin x="624"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B752F4-220C-43AD-9E93-7D5C84CE3B4C}" type="datetimeFigureOut">
              <a:rPr lang="el-GR" smtClean="0"/>
              <a:pPr/>
              <a:t>25/9/2022</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E57405-156F-4ED8-BAE4-2F58F5F2D7CC}" type="slidenum">
              <a:rPr lang="el-GR" smtClean="0"/>
              <a:pPr/>
              <a:t>‹#›</a:t>
            </a:fld>
            <a:endParaRPr lang="el-GR"/>
          </a:p>
        </p:txBody>
      </p:sp>
    </p:spTree>
    <p:extLst>
      <p:ext uri="{BB962C8B-B14F-4D97-AF65-F5344CB8AC3E}">
        <p14:creationId xmlns:p14="http://schemas.microsoft.com/office/powerpoint/2010/main" val="5907028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6E2651A9-3790-D5C3-3F24-5CE4A80C66A8}"/>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endParaRPr lang="en-GB"/>
          </a:p>
        </p:txBody>
      </p:sp>
      <p:sp>
        <p:nvSpPr>
          <p:cNvPr id="3" name="Υπότιτλος 2">
            <a:extLst>
              <a:ext uri="{FF2B5EF4-FFF2-40B4-BE49-F238E27FC236}">
                <a16:creationId xmlns:a16="http://schemas.microsoft.com/office/drawing/2014/main" xmlns="" id="{6F7F11D3-A0C2-0536-A554-2EB31B05659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GB"/>
          </a:p>
        </p:txBody>
      </p:sp>
      <p:sp>
        <p:nvSpPr>
          <p:cNvPr id="4" name="Θέση ημερομηνίας 3">
            <a:extLst>
              <a:ext uri="{FF2B5EF4-FFF2-40B4-BE49-F238E27FC236}">
                <a16:creationId xmlns:a16="http://schemas.microsoft.com/office/drawing/2014/main" xmlns="" id="{377884D1-FE52-AB6B-C5F8-DBE806127842}"/>
              </a:ext>
            </a:extLst>
          </p:cNvPr>
          <p:cNvSpPr>
            <a:spLocks noGrp="1"/>
          </p:cNvSpPr>
          <p:nvPr>
            <p:ph type="dt" sz="half" idx="10"/>
          </p:nvPr>
        </p:nvSpPr>
        <p:spPr/>
        <p:txBody>
          <a:bodyPr/>
          <a:lstStyle/>
          <a:p>
            <a:fld id="{AC82DBA7-575F-4A8E-B3EE-BA6628382E40}" type="datetime1">
              <a:rPr lang="en-GB" smtClean="0"/>
              <a:pPr/>
              <a:t>25/09/2022</a:t>
            </a:fld>
            <a:endParaRPr lang="en-GB"/>
          </a:p>
        </p:txBody>
      </p:sp>
      <p:sp>
        <p:nvSpPr>
          <p:cNvPr id="6" name="Θέση αριθμού διαφάνειας 5">
            <a:extLst>
              <a:ext uri="{FF2B5EF4-FFF2-40B4-BE49-F238E27FC236}">
                <a16:creationId xmlns:a16="http://schemas.microsoft.com/office/drawing/2014/main" xmlns="" id="{F8183D65-A8C9-1F69-F858-76642E391D85}"/>
              </a:ext>
            </a:extLst>
          </p:cNvPr>
          <p:cNvSpPr>
            <a:spLocks noGrp="1"/>
          </p:cNvSpPr>
          <p:nvPr>
            <p:ph type="sldNum" sz="quarter" idx="12"/>
          </p:nvPr>
        </p:nvSpPr>
        <p:spPr/>
        <p:txBody>
          <a:bodyPr/>
          <a:lstStyle/>
          <a:p>
            <a:fld id="{680B7C10-1ADC-414A-AA93-3B76DEFF5458}" type="slidenum">
              <a:rPr lang="en-GB" smtClean="0"/>
              <a:pPr/>
              <a:t>‹#›</a:t>
            </a:fld>
            <a:endParaRPr lang="en-GB"/>
          </a:p>
        </p:txBody>
      </p:sp>
      <p:sp>
        <p:nvSpPr>
          <p:cNvPr id="7" name="Θέση υποσέλιδου 4">
            <a:extLst>
              <a:ext uri="{FF2B5EF4-FFF2-40B4-BE49-F238E27FC236}">
                <a16:creationId xmlns:a16="http://schemas.microsoft.com/office/drawing/2014/main" xmlns="" id="{4F7B4B17-2D5C-FEB6-7606-E9CDEA0F57DD}"/>
              </a:ext>
            </a:extLst>
          </p:cNvPr>
          <p:cNvSpPr txBox="1">
            <a:spLocks/>
          </p:cNvSpPr>
          <p:nvPr userDrawn="1"/>
        </p:nvSpPr>
        <p:spPr>
          <a:xfrm>
            <a:off x="4166286"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dirty="0"/>
          </a:p>
        </p:txBody>
      </p:sp>
    </p:spTree>
    <p:extLst>
      <p:ext uri="{BB962C8B-B14F-4D97-AF65-F5344CB8AC3E}">
        <p14:creationId xmlns:p14="http://schemas.microsoft.com/office/powerpoint/2010/main" val="1732215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EA538A2C-BBF2-A164-30B4-62877435B38C}"/>
              </a:ext>
            </a:extLst>
          </p:cNvPr>
          <p:cNvSpPr>
            <a:spLocks noGrp="1"/>
          </p:cNvSpPr>
          <p:nvPr>
            <p:ph type="title"/>
          </p:nvPr>
        </p:nvSpPr>
        <p:spPr/>
        <p:txBody>
          <a:bodyPr/>
          <a:lstStyle/>
          <a:p>
            <a:r>
              <a:rPr lang="el-GR"/>
              <a:t>Κάντε κλικ για να επεξεργαστείτε τον τίτλο υποδείγματος</a:t>
            </a:r>
            <a:endParaRPr lang="en-GB"/>
          </a:p>
        </p:txBody>
      </p:sp>
      <p:sp>
        <p:nvSpPr>
          <p:cNvPr id="3" name="Θέση κατακόρυφου κειμένου 2">
            <a:extLst>
              <a:ext uri="{FF2B5EF4-FFF2-40B4-BE49-F238E27FC236}">
                <a16:creationId xmlns:a16="http://schemas.microsoft.com/office/drawing/2014/main" xmlns="" id="{E64BAB56-6D77-B6D0-1230-30B429E51107}"/>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4" name="Θέση ημερομηνίας 3">
            <a:extLst>
              <a:ext uri="{FF2B5EF4-FFF2-40B4-BE49-F238E27FC236}">
                <a16:creationId xmlns:a16="http://schemas.microsoft.com/office/drawing/2014/main" xmlns="" id="{E616B6DC-39F4-0968-D1E8-354D12294AFB}"/>
              </a:ext>
            </a:extLst>
          </p:cNvPr>
          <p:cNvSpPr>
            <a:spLocks noGrp="1"/>
          </p:cNvSpPr>
          <p:nvPr>
            <p:ph type="dt" sz="half" idx="10"/>
          </p:nvPr>
        </p:nvSpPr>
        <p:spPr/>
        <p:txBody>
          <a:bodyPr/>
          <a:lstStyle/>
          <a:p>
            <a:fld id="{8F9AFA34-3653-48ED-BAA6-0CDEDFB181B1}" type="datetime1">
              <a:rPr lang="en-GB" smtClean="0"/>
              <a:pPr/>
              <a:t>25/09/2022</a:t>
            </a:fld>
            <a:endParaRPr lang="en-GB"/>
          </a:p>
        </p:txBody>
      </p:sp>
      <p:sp>
        <p:nvSpPr>
          <p:cNvPr id="5" name="Θέση υποσέλιδου 4">
            <a:extLst>
              <a:ext uri="{FF2B5EF4-FFF2-40B4-BE49-F238E27FC236}">
                <a16:creationId xmlns:a16="http://schemas.microsoft.com/office/drawing/2014/main" xmlns="" id="{340F9696-CA65-1C3B-6E0F-88E14C79EBC3}"/>
              </a:ext>
            </a:extLst>
          </p:cNvPr>
          <p:cNvSpPr>
            <a:spLocks noGrp="1"/>
          </p:cNvSpPr>
          <p:nvPr>
            <p:ph type="ftr" sz="quarter" idx="11"/>
          </p:nvPr>
        </p:nvSpPr>
        <p:spPr>
          <a:xfrm>
            <a:off x="4038600" y="6356350"/>
            <a:ext cx="4114800" cy="365125"/>
          </a:xfrm>
          <a:prstGeom prst="rect">
            <a:avLst/>
          </a:prstGeom>
        </p:spPr>
        <p:txBody>
          <a:bodyPr/>
          <a:lstStyle/>
          <a:p>
            <a:r>
              <a:rPr lang="el-GR"/>
              <a:t>ΔΙΑΧΕΙΡΙΣΗ ΓΝΩΣΗΣ   Α. Μαρινάγη, Χ. Σκουρλάς</a:t>
            </a:r>
            <a:endParaRPr lang="en-GB"/>
          </a:p>
        </p:txBody>
      </p:sp>
      <p:sp>
        <p:nvSpPr>
          <p:cNvPr id="6" name="Θέση αριθμού διαφάνειας 5">
            <a:extLst>
              <a:ext uri="{FF2B5EF4-FFF2-40B4-BE49-F238E27FC236}">
                <a16:creationId xmlns:a16="http://schemas.microsoft.com/office/drawing/2014/main" xmlns="" id="{B523F67F-C7BA-0D10-BD62-8D0E04DBFAEC}"/>
              </a:ext>
            </a:extLst>
          </p:cNvPr>
          <p:cNvSpPr>
            <a:spLocks noGrp="1"/>
          </p:cNvSpPr>
          <p:nvPr>
            <p:ph type="sldNum" sz="quarter" idx="12"/>
          </p:nvPr>
        </p:nvSpPr>
        <p:spPr/>
        <p:txBody>
          <a:bodyPr/>
          <a:lstStyle/>
          <a:p>
            <a:fld id="{680B7C10-1ADC-414A-AA93-3B76DEFF5458}" type="slidenum">
              <a:rPr lang="en-GB" smtClean="0"/>
              <a:pPr/>
              <a:t>‹#›</a:t>
            </a:fld>
            <a:endParaRPr lang="en-GB"/>
          </a:p>
        </p:txBody>
      </p:sp>
    </p:spTree>
    <p:extLst>
      <p:ext uri="{BB962C8B-B14F-4D97-AF65-F5344CB8AC3E}">
        <p14:creationId xmlns:p14="http://schemas.microsoft.com/office/powerpoint/2010/main" val="1051107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xmlns="" id="{298C2B13-BDA8-4C53-0952-7026E1BC268C}"/>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endParaRPr lang="en-GB"/>
          </a:p>
        </p:txBody>
      </p:sp>
      <p:sp>
        <p:nvSpPr>
          <p:cNvPr id="3" name="Θέση κατακόρυφου κειμένου 2">
            <a:extLst>
              <a:ext uri="{FF2B5EF4-FFF2-40B4-BE49-F238E27FC236}">
                <a16:creationId xmlns:a16="http://schemas.microsoft.com/office/drawing/2014/main" xmlns="" id="{019B43B8-F8C2-5DD7-7251-505410601F48}"/>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4" name="Θέση ημερομηνίας 3">
            <a:extLst>
              <a:ext uri="{FF2B5EF4-FFF2-40B4-BE49-F238E27FC236}">
                <a16:creationId xmlns:a16="http://schemas.microsoft.com/office/drawing/2014/main" xmlns="" id="{0928F8C6-10DE-7BDB-5AAB-DB0B05B4EE17}"/>
              </a:ext>
            </a:extLst>
          </p:cNvPr>
          <p:cNvSpPr>
            <a:spLocks noGrp="1"/>
          </p:cNvSpPr>
          <p:nvPr>
            <p:ph type="dt" sz="half" idx="10"/>
          </p:nvPr>
        </p:nvSpPr>
        <p:spPr/>
        <p:txBody>
          <a:bodyPr/>
          <a:lstStyle/>
          <a:p>
            <a:fld id="{2CD1E1CA-53FC-4A7D-A007-1F7CB4C5ABED}" type="datetime1">
              <a:rPr lang="en-GB" smtClean="0"/>
              <a:pPr/>
              <a:t>25/09/2022</a:t>
            </a:fld>
            <a:endParaRPr lang="en-GB"/>
          </a:p>
        </p:txBody>
      </p:sp>
      <p:sp>
        <p:nvSpPr>
          <p:cNvPr id="5" name="Θέση υποσέλιδου 4">
            <a:extLst>
              <a:ext uri="{FF2B5EF4-FFF2-40B4-BE49-F238E27FC236}">
                <a16:creationId xmlns:a16="http://schemas.microsoft.com/office/drawing/2014/main" xmlns="" id="{DF5243A4-1755-707C-2DD7-874E5A312084}"/>
              </a:ext>
            </a:extLst>
          </p:cNvPr>
          <p:cNvSpPr>
            <a:spLocks noGrp="1"/>
          </p:cNvSpPr>
          <p:nvPr>
            <p:ph type="ftr" sz="quarter" idx="11"/>
          </p:nvPr>
        </p:nvSpPr>
        <p:spPr>
          <a:xfrm>
            <a:off x="4038600" y="6356350"/>
            <a:ext cx="4114800" cy="365125"/>
          </a:xfrm>
          <a:prstGeom prst="rect">
            <a:avLst/>
          </a:prstGeom>
        </p:spPr>
        <p:txBody>
          <a:bodyPr/>
          <a:lstStyle/>
          <a:p>
            <a:r>
              <a:rPr lang="el-GR"/>
              <a:t>ΔΙΑΧΕΙΡΙΣΗ ΓΝΩΣΗΣ   Α. Μαρινάγη, Χ. Σκουρλάς</a:t>
            </a:r>
            <a:endParaRPr lang="en-GB"/>
          </a:p>
        </p:txBody>
      </p:sp>
      <p:sp>
        <p:nvSpPr>
          <p:cNvPr id="6" name="Θέση αριθμού διαφάνειας 5">
            <a:extLst>
              <a:ext uri="{FF2B5EF4-FFF2-40B4-BE49-F238E27FC236}">
                <a16:creationId xmlns:a16="http://schemas.microsoft.com/office/drawing/2014/main" xmlns="" id="{8F51F672-1D3B-AE43-DC1B-2441241D7480}"/>
              </a:ext>
            </a:extLst>
          </p:cNvPr>
          <p:cNvSpPr>
            <a:spLocks noGrp="1"/>
          </p:cNvSpPr>
          <p:nvPr>
            <p:ph type="sldNum" sz="quarter" idx="12"/>
          </p:nvPr>
        </p:nvSpPr>
        <p:spPr/>
        <p:txBody>
          <a:bodyPr/>
          <a:lstStyle/>
          <a:p>
            <a:fld id="{680B7C10-1ADC-414A-AA93-3B76DEFF5458}" type="slidenum">
              <a:rPr lang="en-GB" smtClean="0"/>
              <a:pPr/>
              <a:t>‹#›</a:t>
            </a:fld>
            <a:endParaRPr lang="en-GB"/>
          </a:p>
        </p:txBody>
      </p:sp>
    </p:spTree>
    <p:extLst>
      <p:ext uri="{BB962C8B-B14F-4D97-AF65-F5344CB8AC3E}">
        <p14:creationId xmlns:p14="http://schemas.microsoft.com/office/powerpoint/2010/main" val="856230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13BFB67E-CB24-DD94-853B-243E0EA9221C}"/>
              </a:ext>
            </a:extLst>
          </p:cNvPr>
          <p:cNvSpPr>
            <a:spLocks noGrp="1"/>
          </p:cNvSpPr>
          <p:nvPr>
            <p:ph type="title"/>
          </p:nvPr>
        </p:nvSpPr>
        <p:spPr/>
        <p:txBody>
          <a:bodyPr/>
          <a:lstStyle/>
          <a:p>
            <a:r>
              <a:rPr lang="el-GR"/>
              <a:t>Κάντε κλικ για να επεξεργαστείτε τον τίτλο υποδείγματος</a:t>
            </a:r>
            <a:endParaRPr lang="en-GB"/>
          </a:p>
        </p:txBody>
      </p:sp>
      <p:sp>
        <p:nvSpPr>
          <p:cNvPr id="3" name="Θέση περιεχομένου 2">
            <a:extLst>
              <a:ext uri="{FF2B5EF4-FFF2-40B4-BE49-F238E27FC236}">
                <a16:creationId xmlns:a16="http://schemas.microsoft.com/office/drawing/2014/main" xmlns="" id="{9B22C0E0-8A50-1B9B-8E3F-F4B193F4AEAE}"/>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4" name="Θέση ημερομηνίας 3">
            <a:extLst>
              <a:ext uri="{FF2B5EF4-FFF2-40B4-BE49-F238E27FC236}">
                <a16:creationId xmlns:a16="http://schemas.microsoft.com/office/drawing/2014/main" xmlns="" id="{B9F0E127-027E-99BA-324D-3BB39102A9C1}"/>
              </a:ext>
            </a:extLst>
          </p:cNvPr>
          <p:cNvSpPr>
            <a:spLocks noGrp="1"/>
          </p:cNvSpPr>
          <p:nvPr>
            <p:ph type="dt" sz="half" idx="10"/>
          </p:nvPr>
        </p:nvSpPr>
        <p:spPr/>
        <p:txBody>
          <a:bodyPr/>
          <a:lstStyle/>
          <a:p>
            <a:fld id="{EE95CE64-7BD1-434A-921A-FBBC9987AE38}" type="datetime1">
              <a:rPr lang="en-GB" smtClean="0"/>
              <a:pPr/>
              <a:t>25/09/2022</a:t>
            </a:fld>
            <a:endParaRPr lang="en-GB"/>
          </a:p>
        </p:txBody>
      </p:sp>
      <p:sp>
        <p:nvSpPr>
          <p:cNvPr id="6" name="Θέση αριθμού διαφάνειας 5">
            <a:extLst>
              <a:ext uri="{FF2B5EF4-FFF2-40B4-BE49-F238E27FC236}">
                <a16:creationId xmlns:a16="http://schemas.microsoft.com/office/drawing/2014/main" xmlns="" id="{B77C2918-B062-D104-05F5-5697E7FD0E32}"/>
              </a:ext>
            </a:extLst>
          </p:cNvPr>
          <p:cNvSpPr>
            <a:spLocks noGrp="1"/>
          </p:cNvSpPr>
          <p:nvPr>
            <p:ph type="sldNum" sz="quarter" idx="12"/>
          </p:nvPr>
        </p:nvSpPr>
        <p:spPr/>
        <p:txBody>
          <a:bodyPr/>
          <a:lstStyle/>
          <a:p>
            <a:fld id="{680B7C10-1ADC-414A-AA93-3B76DEFF5458}" type="slidenum">
              <a:rPr lang="en-GB" smtClean="0"/>
              <a:pPr/>
              <a:t>‹#›</a:t>
            </a:fld>
            <a:endParaRPr lang="en-GB"/>
          </a:p>
        </p:txBody>
      </p:sp>
      <p:sp>
        <p:nvSpPr>
          <p:cNvPr id="7" name="Θέση υποσέλιδου 4">
            <a:extLst>
              <a:ext uri="{FF2B5EF4-FFF2-40B4-BE49-F238E27FC236}">
                <a16:creationId xmlns:a16="http://schemas.microsoft.com/office/drawing/2014/main" xmlns="" id="{60078E2C-0951-420F-B10B-6A4F75AB049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a:t>ΔΙΑΧΕΙΡΙΣΗ ΓΝΩΣΗΣ   Α. Μαρινάγη, Χ. Σκουρλάς</a:t>
            </a:r>
            <a:endParaRPr lang="en-GB" dirty="0"/>
          </a:p>
        </p:txBody>
      </p:sp>
    </p:spTree>
    <p:extLst>
      <p:ext uri="{BB962C8B-B14F-4D97-AF65-F5344CB8AC3E}">
        <p14:creationId xmlns:p14="http://schemas.microsoft.com/office/powerpoint/2010/main" val="4089961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DF4E13ED-7392-CEDC-F83F-C9FC7B72B00E}"/>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endParaRPr lang="en-GB"/>
          </a:p>
        </p:txBody>
      </p:sp>
      <p:sp>
        <p:nvSpPr>
          <p:cNvPr id="3" name="Θέση κειμένου 2">
            <a:extLst>
              <a:ext uri="{FF2B5EF4-FFF2-40B4-BE49-F238E27FC236}">
                <a16:creationId xmlns:a16="http://schemas.microsoft.com/office/drawing/2014/main" xmlns="" id="{8EC3B289-5442-9A18-AA2F-C566AB93D23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xmlns="" id="{907C1948-11E9-25A2-72B7-B578663851C1}"/>
              </a:ext>
            </a:extLst>
          </p:cNvPr>
          <p:cNvSpPr>
            <a:spLocks noGrp="1"/>
          </p:cNvSpPr>
          <p:nvPr>
            <p:ph type="dt" sz="half" idx="10"/>
          </p:nvPr>
        </p:nvSpPr>
        <p:spPr/>
        <p:txBody>
          <a:bodyPr/>
          <a:lstStyle/>
          <a:p>
            <a:fld id="{D1F0A49C-5AF3-4C35-A01F-7BE287596AEC}" type="datetime1">
              <a:rPr lang="en-GB" smtClean="0"/>
              <a:pPr/>
              <a:t>25/09/2022</a:t>
            </a:fld>
            <a:endParaRPr lang="en-GB"/>
          </a:p>
        </p:txBody>
      </p:sp>
      <p:sp>
        <p:nvSpPr>
          <p:cNvPr id="6" name="Θέση αριθμού διαφάνειας 5">
            <a:extLst>
              <a:ext uri="{FF2B5EF4-FFF2-40B4-BE49-F238E27FC236}">
                <a16:creationId xmlns:a16="http://schemas.microsoft.com/office/drawing/2014/main" xmlns="" id="{7837A5C9-C703-DD5D-E55B-37C47251FA46}"/>
              </a:ext>
            </a:extLst>
          </p:cNvPr>
          <p:cNvSpPr>
            <a:spLocks noGrp="1"/>
          </p:cNvSpPr>
          <p:nvPr>
            <p:ph type="sldNum" sz="quarter" idx="12"/>
          </p:nvPr>
        </p:nvSpPr>
        <p:spPr/>
        <p:txBody>
          <a:bodyPr/>
          <a:lstStyle/>
          <a:p>
            <a:fld id="{680B7C10-1ADC-414A-AA93-3B76DEFF5458}" type="slidenum">
              <a:rPr lang="en-GB" smtClean="0"/>
              <a:pPr/>
              <a:t>‹#›</a:t>
            </a:fld>
            <a:endParaRPr lang="en-GB"/>
          </a:p>
        </p:txBody>
      </p:sp>
      <p:sp>
        <p:nvSpPr>
          <p:cNvPr id="7" name="Θέση υποσέλιδου 4">
            <a:extLst>
              <a:ext uri="{FF2B5EF4-FFF2-40B4-BE49-F238E27FC236}">
                <a16:creationId xmlns:a16="http://schemas.microsoft.com/office/drawing/2014/main" xmlns="" id="{D3353049-D9DB-B263-2F86-4BAC1C8B8F1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a:t>ΔΙΑΧΕΙΡΙΣΗ ΓΝΩΣΗΣ   Α. Μαρινάγη, Χ. Σκουρλάς</a:t>
            </a:r>
            <a:endParaRPr lang="en-GB" dirty="0"/>
          </a:p>
        </p:txBody>
      </p:sp>
    </p:spTree>
    <p:extLst>
      <p:ext uri="{BB962C8B-B14F-4D97-AF65-F5344CB8AC3E}">
        <p14:creationId xmlns:p14="http://schemas.microsoft.com/office/powerpoint/2010/main" val="3729472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EC89EADC-B21E-5720-84C5-3244C81BD8E8}"/>
              </a:ext>
            </a:extLst>
          </p:cNvPr>
          <p:cNvSpPr>
            <a:spLocks noGrp="1"/>
          </p:cNvSpPr>
          <p:nvPr>
            <p:ph type="title"/>
          </p:nvPr>
        </p:nvSpPr>
        <p:spPr/>
        <p:txBody>
          <a:bodyPr/>
          <a:lstStyle/>
          <a:p>
            <a:r>
              <a:rPr lang="el-GR"/>
              <a:t>Κάντε κλικ για να επεξεργαστείτε τον τίτλο υποδείγματος</a:t>
            </a:r>
            <a:endParaRPr lang="en-GB"/>
          </a:p>
        </p:txBody>
      </p:sp>
      <p:sp>
        <p:nvSpPr>
          <p:cNvPr id="3" name="Θέση περιεχομένου 2">
            <a:extLst>
              <a:ext uri="{FF2B5EF4-FFF2-40B4-BE49-F238E27FC236}">
                <a16:creationId xmlns:a16="http://schemas.microsoft.com/office/drawing/2014/main" xmlns="" id="{361777C1-177E-F68B-0F4B-1CA8BB7443DB}"/>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4" name="Θέση περιεχομένου 3">
            <a:extLst>
              <a:ext uri="{FF2B5EF4-FFF2-40B4-BE49-F238E27FC236}">
                <a16:creationId xmlns:a16="http://schemas.microsoft.com/office/drawing/2014/main" xmlns="" id="{4930237A-DA8F-2E8A-8DDE-D65647C8335E}"/>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5" name="Θέση ημερομηνίας 4">
            <a:extLst>
              <a:ext uri="{FF2B5EF4-FFF2-40B4-BE49-F238E27FC236}">
                <a16:creationId xmlns:a16="http://schemas.microsoft.com/office/drawing/2014/main" xmlns="" id="{3E7054C9-E330-BDE1-F761-C69375290113}"/>
              </a:ext>
            </a:extLst>
          </p:cNvPr>
          <p:cNvSpPr>
            <a:spLocks noGrp="1"/>
          </p:cNvSpPr>
          <p:nvPr>
            <p:ph type="dt" sz="half" idx="10"/>
          </p:nvPr>
        </p:nvSpPr>
        <p:spPr/>
        <p:txBody>
          <a:bodyPr/>
          <a:lstStyle/>
          <a:p>
            <a:fld id="{56570246-AECD-4B31-89C0-4EC38B632F4F}" type="datetime1">
              <a:rPr lang="en-GB" smtClean="0"/>
              <a:pPr/>
              <a:t>25/09/2022</a:t>
            </a:fld>
            <a:endParaRPr lang="en-GB"/>
          </a:p>
        </p:txBody>
      </p:sp>
      <p:sp>
        <p:nvSpPr>
          <p:cNvPr id="7" name="Θέση αριθμού διαφάνειας 6">
            <a:extLst>
              <a:ext uri="{FF2B5EF4-FFF2-40B4-BE49-F238E27FC236}">
                <a16:creationId xmlns:a16="http://schemas.microsoft.com/office/drawing/2014/main" xmlns="" id="{B446AB95-DCB0-A58C-D75F-0548AB9AEC5E}"/>
              </a:ext>
            </a:extLst>
          </p:cNvPr>
          <p:cNvSpPr>
            <a:spLocks noGrp="1"/>
          </p:cNvSpPr>
          <p:nvPr>
            <p:ph type="sldNum" sz="quarter" idx="12"/>
          </p:nvPr>
        </p:nvSpPr>
        <p:spPr/>
        <p:txBody>
          <a:bodyPr/>
          <a:lstStyle/>
          <a:p>
            <a:fld id="{680B7C10-1ADC-414A-AA93-3B76DEFF5458}" type="slidenum">
              <a:rPr lang="en-GB" smtClean="0"/>
              <a:pPr/>
              <a:t>‹#›</a:t>
            </a:fld>
            <a:endParaRPr lang="en-GB"/>
          </a:p>
        </p:txBody>
      </p:sp>
      <p:sp>
        <p:nvSpPr>
          <p:cNvPr id="8" name="Θέση υποσέλιδου 4">
            <a:extLst>
              <a:ext uri="{FF2B5EF4-FFF2-40B4-BE49-F238E27FC236}">
                <a16:creationId xmlns:a16="http://schemas.microsoft.com/office/drawing/2014/main" xmlns="" id="{141540A5-1CD8-6F0A-B90B-E4F21C7539E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a:t>ΔΙΑΧΕΙΡΙΣΗ ΓΝΩΣΗΣ   Α. Μαρινάγη, Χ. Σκουρλάς</a:t>
            </a:r>
            <a:endParaRPr lang="en-GB" dirty="0"/>
          </a:p>
        </p:txBody>
      </p:sp>
    </p:spTree>
    <p:extLst>
      <p:ext uri="{BB962C8B-B14F-4D97-AF65-F5344CB8AC3E}">
        <p14:creationId xmlns:p14="http://schemas.microsoft.com/office/powerpoint/2010/main" val="2958671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4D8C7EE7-33FB-D5A1-8108-52EFE1BB4464}"/>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endParaRPr lang="en-GB"/>
          </a:p>
        </p:txBody>
      </p:sp>
      <p:sp>
        <p:nvSpPr>
          <p:cNvPr id="3" name="Θέση κειμένου 2">
            <a:extLst>
              <a:ext uri="{FF2B5EF4-FFF2-40B4-BE49-F238E27FC236}">
                <a16:creationId xmlns:a16="http://schemas.microsoft.com/office/drawing/2014/main" xmlns="" id="{04A49C1C-EF5C-DFB4-5EA1-0C559EA2313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xmlns="" id="{FC5DDD21-B57E-B3F7-0731-A924583BCCA2}"/>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5" name="Θέση κειμένου 4">
            <a:extLst>
              <a:ext uri="{FF2B5EF4-FFF2-40B4-BE49-F238E27FC236}">
                <a16:creationId xmlns:a16="http://schemas.microsoft.com/office/drawing/2014/main" xmlns="" id="{D2C2F3C7-2413-48AA-49DA-7157488F4CD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xmlns="" id="{46984EBB-4B80-5651-6596-457C45619621}"/>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7" name="Θέση ημερομηνίας 6">
            <a:extLst>
              <a:ext uri="{FF2B5EF4-FFF2-40B4-BE49-F238E27FC236}">
                <a16:creationId xmlns:a16="http://schemas.microsoft.com/office/drawing/2014/main" xmlns="" id="{0B4F0AE7-DF11-374D-FDE8-CEF0C240AD2A}"/>
              </a:ext>
            </a:extLst>
          </p:cNvPr>
          <p:cNvSpPr>
            <a:spLocks noGrp="1"/>
          </p:cNvSpPr>
          <p:nvPr>
            <p:ph type="dt" sz="half" idx="10"/>
          </p:nvPr>
        </p:nvSpPr>
        <p:spPr/>
        <p:txBody>
          <a:bodyPr/>
          <a:lstStyle/>
          <a:p>
            <a:fld id="{557CFE11-BF73-41B0-B55D-8ACA078FA676}" type="datetime1">
              <a:rPr lang="en-GB" smtClean="0"/>
              <a:pPr/>
              <a:t>25/09/2022</a:t>
            </a:fld>
            <a:endParaRPr lang="en-GB"/>
          </a:p>
        </p:txBody>
      </p:sp>
      <p:sp>
        <p:nvSpPr>
          <p:cNvPr id="9" name="Θέση αριθμού διαφάνειας 8">
            <a:extLst>
              <a:ext uri="{FF2B5EF4-FFF2-40B4-BE49-F238E27FC236}">
                <a16:creationId xmlns:a16="http://schemas.microsoft.com/office/drawing/2014/main" xmlns="" id="{FECA6CD1-604B-3582-A305-FA043EFC2D58}"/>
              </a:ext>
            </a:extLst>
          </p:cNvPr>
          <p:cNvSpPr>
            <a:spLocks noGrp="1"/>
          </p:cNvSpPr>
          <p:nvPr>
            <p:ph type="sldNum" sz="quarter" idx="12"/>
          </p:nvPr>
        </p:nvSpPr>
        <p:spPr/>
        <p:txBody>
          <a:bodyPr/>
          <a:lstStyle/>
          <a:p>
            <a:fld id="{680B7C10-1ADC-414A-AA93-3B76DEFF5458}" type="slidenum">
              <a:rPr lang="en-GB" smtClean="0"/>
              <a:pPr/>
              <a:t>‹#›</a:t>
            </a:fld>
            <a:endParaRPr lang="en-GB"/>
          </a:p>
        </p:txBody>
      </p:sp>
      <p:sp>
        <p:nvSpPr>
          <p:cNvPr id="10" name="Θέση υποσέλιδου 4">
            <a:extLst>
              <a:ext uri="{FF2B5EF4-FFF2-40B4-BE49-F238E27FC236}">
                <a16:creationId xmlns:a16="http://schemas.microsoft.com/office/drawing/2014/main" xmlns="" id="{2F208702-4586-206C-53D2-9AAA9B3D3C73}"/>
              </a:ext>
            </a:extLst>
          </p:cNvPr>
          <p:cNvSpPr>
            <a:spLocks noGrp="1"/>
          </p:cNvSpPr>
          <p:nvPr>
            <p:ph type="ftr" sz="quarter" idx="1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a:t>ΔΙΑΧΕΙΡΙΣΗ ΓΝΩΣΗΣ   Α. Μαρινάγη, Χ. Σκουρλάς</a:t>
            </a:r>
            <a:endParaRPr lang="en-GB" dirty="0"/>
          </a:p>
        </p:txBody>
      </p:sp>
    </p:spTree>
    <p:extLst>
      <p:ext uri="{BB962C8B-B14F-4D97-AF65-F5344CB8AC3E}">
        <p14:creationId xmlns:p14="http://schemas.microsoft.com/office/powerpoint/2010/main" val="1223245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D2902584-3902-8D25-6A3F-240794253B1C}"/>
              </a:ext>
            </a:extLst>
          </p:cNvPr>
          <p:cNvSpPr>
            <a:spLocks noGrp="1"/>
          </p:cNvSpPr>
          <p:nvPr>
            <p:ph type="title"/>
          </p:nvPr>
        </p:nvSpPr>
        <p:spPr/>
        <p:txBody>
          <a:bodyPr/>
          <a:lstStyle/>
          <a:p>
            <a:r>
              <a:rPr lang="el-GR"/>
              <a:t>Κάντε κλικ για να επεξεργαστείτε τον τίτλο υποδείγματος</a:t>
            </a:r>
            <a:endParaRPr lang="en-GB"/>
          </a:p>
        </p:txBody>
      </p:sp>
      <p:sp>
        <p:nvSpPr>
          <p:cNvPr id="3" name="Θέση ημερομηνίας 2">
            <a:extLst>
              <a:ext uri="{FF2B5EF4-FFF2-40B4-BE49-F238E27FC236}">
                <a16:creationId xmlns:a16="http://schemas.microsoft.com/office/drawing/2014/main" xmlns="" id="{DD7B47EC-E2BA-DB33-1086-361CD46D18C4}"/>
              </a:ext>
            </a:extLst>
          </p:cNvPr>
          <p:cNvSpPr>
            <a:spLocks noGrp="1"/>
          </p:cNvSpPr>
          <p:nvPr>
            <p:ph type="dt" sz="half" idx="10"/>
          </p:nvPr>
        </p:nvSpPr>
        <p:spPr/>
        <p:txBody>
          <a:bodyPr/>
          <a:lstStyle/>
          <a:p>
            <a:fld id="{27BF24C5-529F-40A9-AC54-C0402B7926F5}" type="datetime1">
              <a:rPr lang="en-GB" smtClean="0"/>
              <a:pPr/>
              <a:t>25/09/2022</a:t>
            </a:fld>
            <a:endParaRPr lang="en-GB"/>
          </a:p>
        </p:txBody>
      </p:sp>
      <p:sp>
        <p:nvSpPr>
          <p:cNvPr id="5" name="Θέση αριθμού διαφάνειας 4">
            <a:extLst>
              <a:ext uri="{FF2B5EF4-FFF2-40B4-BE49-F238E27FC236}">
                <a16:creationId xmlns:a16="http://schemas.microsoft.com/office/drawing/2014/main" xmlns="" id="{3C137757-DFFA-41F0-35DE-87C3E72F598D}"/>
              </a:ext>
            </a:extLst>
          </p:cNvPr>
          <p:cNvSpPr>
            <a:spLocks noGrp="1"/>
          </p:cNvSpPr>
          <p:nvPr>
            <p:ph type="sldNum" sz="quarter" idx="12"/>
          </p:nvPr>
        </p:nvSpPr>
        <p:spPr/>
        <p:txBody>
          <a:bodyPr/>
          <a:lstStyle/>
          <a:p>
            <a:fld id="{680B7C10-1ADC-414A-AA93-3B76DEFF5458}" type="slidenum">
              <a:rPr lang="en-GB" smtClean="0"/>
              <a:pPr/>
              <a:t>‹#›</a:t>
            </a:fld>
            <a:endParaRPr lang="en-GB"/>
          </a:p>
        </p:txBody>
      </p:sp>
      <p:sp>
        <p:nvSpPr>
          <p:cNvPr id="6" name="Θέση υποσέλιδου 4">
            <a:extLst>
              <a:ext uri="{FF2B5EF4-FFF2-40B4-BE49-F238E27FC236}">
                <a16:creationId xmlns:a16="http://schemas.microsoft.com/office/drawing/2014/main" xmlns="" id="{F4B56CC2-0897-7A3C-4C7C-D16F5589D4B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a:t>ΔΙΑΧΕΙΡΙΣΗ ΓΝΩΣΗΣ   Α. Μαρινάγη, Χ. Σκουρλάς</a:t>
            </a:r>
            <a:endParaRPr lang="en-GB" dirty="0"/>
          </a:p>
        </p:txBody>
      </p:sp>
    </p:spTree>
    <p:extLst>
      <p:ext uri="{BB962C8B-B14F-4D97-AF65-F5344CB8AC3E}">
        <p14:creationId xmlns:p14="http://schemas.microsoft.com/office/powerpoint/2010/main" val="33895887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xmlns="" id="{EFDA142B-F9C0-52BE-EB6C-6ABFB22AE689}"/>
              </a:ext>
            </a:extLst>
          </p:cNvPr>
          <p:cNvSpPr>
            <a:spLocks noGrp="1"/>
          </p:cNvSpPr>
          <p:nvPr>
            <p:ph type="dt" sz="half" idx="10"/>
          </p:nvPr>
        </p:nvSpPr>
        <p:spPr/>
        <p:txBody>
          <a:bodyPr/>
          <a:lstStyle/>
          <a:p>
            <a:fld id="{E2D40238-8321-4447-9D7C-5645A492189C}" type="datetime1">
              <a:rPr lang="en-GB" smtClean="0"/>
              <a:pPr/>
              <a:t>25/09/2022</a:t>
            </a:fld>
            <a:endParaRPr lang="en-GB"/>
          </a:p>
        </p:txBody>
      </p:sp>
      <p:sp>
        <p:nvSpPr>
          <p:cNvPr id="4" name="Θέση αριθμού διαφάνειας 3">
            <a:extLst>
              <a:ext uri="{FF2B5EF4-FFF2-40B4-BE49-F238E27FC236}">
                <a16:creationId xmlns:a16="http://schemas.microsoft.com/office/drawing/2014/main" xmlns="" id="{11BA9C9B-A5B5-D1C7-7893-B8B57D207CF0}"/>
              </a:ext>
            </a:extLst>
          </p:cNvPr>
          <p:cNvSpPr>
            <a:spLocks noGrp="1"/>
          </p:cNvSpPr>
          <p:nvPr>
            <p:ph type="sldNum" sz="quarter" idx="12"/>
          </p:nvPr>
        </p:nvSpPr>
        <p:spPr/>
        <p:txBody>
          <a:bodyPr/>
          <a:lstStyle/>
          <a:p>
            <a:fld id="{680B7C10-1ADC-414A-AA93-3B76DEFF5458}" type="slidenum">
              <a:rPr lang="en-GB" smtClean="0"/>
              <a:pPr/>
              <a:t>‹#›</a:t>
            </a:fld>
            <a:endParaRPr lang="en-GB"/>
          </a:p>
        </p:txBody>
      </p:sp>
      <p:sp>
        <p:nvSpPr>
          <p:cNvPr id="5" name="Θέση υποσέλιδου 4">
            <a:extLst>
              <a:ext uri="{FF2B5EF4-FFF2-40B4-BE49-F238E27FC236}">
                <a16:creationId xmlns:a16="http://schemas.microsoft.com/office/drawing/2014/main" xmlns="" id="{22C30372-3A17-6867-360A-9DC61777EB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a:t>ΔΙΑΧΕΙΡΙΣΗ ΓΝΩΣΗΣ   Α. Μαρινάγη, Χ. Σκουρλάς</a:t>
            </a:r>
            <a:endParaRPr lang="en-GB" dirty="0"/>
          </a:p>
        </p:txBody>
      </p:sp>
    </p:spTree>
    <p:extLst>
      <p:ext uri="{BB962C8B-B14F-4D97-AF65-F5344CB8AC3E}">
        <p14:creationId xmlns:p14="http://schemas.microsoft.com/office/powerpoint/2010/main" val="2838834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1C692F30-EBB5-B5D9-20AD-7415CC330E9A}"/>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n-GB"/>
          </a:p>
        </p:txBody>
      </p:sp>
      <p:sp>
        <p:nvSpPr>
          <p:cNvPr id="3" name="Θέση περιεχομένου 2">
            <a:extLst>
              <a:ext uri="{FF2B5EF4-FFF2-40B4-BE49-F238E27FC236}">
                <a16:creationId xmlns:a16="http://schemas.microsoft.com/office/drawing/2014/main" xmlns="" id="{BD13D036-F5F8-49A1-7A1C-842AE1DD331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4" name="Θέση κειμένου 3">
            <a:extLst>
              <a:ext uri="{FF2B5EF4-FFF2-40B4-BE49-F238E27FC236}">
                <a16:creationId xmlns:a16="http://schemas.microsoft.com/office/drawing/2014/main" xmlns="" id="{6452E547-62F6-30C8-2990-CAB8046944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xmlns="" id="{FAFDB4DD-0F4F-2A1B-A201-A5DE96E1C3A9}"/>
              </a:ext>
            </a:extLst>
          </p:cNvPr>
          <p:cNvSpPr>
            <a:spLocks noGrp="1"/>
          </p:cNvSpPr>
          <p:nvPr>
            <p:ph type="dt" sz="half" idx="10"/>
          </p:nvPr>
        </p:nvSpPr>
        <p:spPr/>
        <p:txBody>
          <a:bodyPr/>
          <a:lstStyle/>
          <a:p>
            <a:fld id="{3C488CAF-6BDF-4661-B64F-DB2E0DC5F9B0}" type="datetime1">
              <a:rPr lang="en-GB" smtClean="0"/>
              <a:pPr/>
              <a:t>25/09/2022</a:t>
            </a:fld>
            <a:endParaRPr lang="en-GB"/>
          </a:p>
        </p:txBody>
      </p:sp>
      <p:sp>
        <p:nvSpPr>
          <p:cNvPr id="7" name="Θέση αριθμού διαφάνειας 6">
            <a:extLst>
              <a:ext uri="{FF2B5EF4-FFF2-40B4-BE49-F238E27FC236}">
                <a16:creationId xmlns:a16="http://schemas.microsoft.com/office/drawing/2014/main" xmlns="" id="{E5C37DE5-D4FF-264F-1C04-B00CF637F3F8}"/>
              </a:ext>
            </a:extLst>
          </p:cNvPr>
          <p:cNvSpPr>
            <a:spLocks noGrp="1"/>
          </p:cNvSpPr>
          <p:nvPr>
            <p:ph type="sldNum" sz="quarter" idx="12"/>
          </p:nvPr>
        </p:nvSpPr>
        <p:spPr/>
        <p:txBody>
          <a:bodyPr/>
          <a:lstStyle/>
          <a:p>
            <a:fld id="{680B7C10-1ADC-414A-AA93-3B76DEFF5458}" type="slidenum">
              <a:rPr lang="en-GB" smtClean="0"/>
              <a:pPr/>
              <a:t>‹#›</a:t>
            </a:fld>
            <a:endParaRPr lang="en-GB"/>
          </a:p>
        </p:txBody>
      </p:sp>
      <p:sp>
        <p:nvSpPr>
          <p:cNvPr id="8" name="Θέση υποσέλιδου 4">
            <a:extLst>
              <a:ext uri="{FF2B5EF4-FFF2-40B4-BE49-F238E27FC236}">
                <a16:creationId xmlns:a16="http://schemas.microsoft.com/office/drawing/2014/main" xmlns="" id="{3C2822D7-F200-F99D-F4D7-6674506C71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a:t>ΔΙΑΧΕΙΡΙΣΗ ΓΝΩΣΗΣ   Α. Μαρινάγη, Χ. Σκουρλάς</a:t>
            </a:r>
            <a:endParaRPr lang="en-GB" dirty="0"/>
          </a:p>
        </p:txBody>
      </p:sp>
    </p:spTree>
    <p:extLst>
      <p:ext uri="{BB962C8B-B14F-4D97-AF65-F5344CB8AC3E}">
        <p14:creationId xmlns:p14="http://schemas.microsoft.com/office/powerpoint/2010/main" val="1452852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CF3BEAA7-B94D-A447-7918-4F42F3C664C0}"/>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n-GB"/>
          </a:p>
        </p:txBody>
      </p:sp>
      <p:sp>
        <p:nvSpPr>
          <p:cNvPr id="3" name="Θέση εικόνας 2">
            <a:extLst>
              <a:ext uri="{FF2B5EF4-FFF2-40B4-BE49-F238E27FC236}">
                <a16:creationId xmlns:a16="http://schemas.microsoft.com/office/drawing/2014/main" xmlns="" id="{4AB19C98-6335-575D-D27F-4C31ADDB6CE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Θέση κειμένου 3">
            <a:extLst>
              <a:ext uri="{FF2B5EF4-FFF2-40B4-BE49-F238E27FC236}">
                <a16:creationId xmlns:a16="http://schemas.microsoft.com/office/drawing/2014/main" xmlns="" id="{85CADD0E-D023-9F9F-410B-24C0A3BB79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xmlns="" id="{A6309513-2464-32A9-D180-65FCED52941D}"/>
              </a:ext>
            </a:extLst>
          </p:cNvPr>
          <p:cNvSpPr>
            <a:spLocks noGrp="1"/>
          </p:cNvSpPr>
          <p:nvPr>
            <p:ph type="dt" sz="half" idx="10"/>
          </p:nvPr>
        </p:nvSpPr>
        <p:spPr/>
        <p:txBody>
          <a:bodyPr/>
          <a:lstStyle/>
          <a:p>
            <a:fld id="{1F73456C-85A5-4710-A5ED-441B581AEF92}" type="datetime1">
              <a:rPr lang="en-GB" smtClean="0"/>
              <a:pPr/>
              <a:t>25/09/2022</a:t>
            </a:fld>
            <a:endParaRPr lang="en-GB"/>
          </a:p>
        </p:txBody>
      </p:sp>
      <p:sp>
        <p:nvSpPr>
          <p:cNvPr id="6" name="Θέση υποσέλιδου 5">
            <a:extLst>
              <a:ext uri="{FF2B5EF4-FFF2-40B4-BE49-F238E27FC236}">
                <a16:creationId xmlns:a16="http://schemas.microsoft.com/office/drawing/2014/main" xmlns="" id="{A951E3A2-E61D-C998-B111-6C6F6C148AC1}"/>
              </a:ext>
            </a:extLst>
          </p:cNvPr>
          <p:cNvSpPr>
            <a:spLocks noGrp="1"/>
          </p:cNvSpPr>
          <p:nvPr>
            <p:ph type="ftr" sz="quarter" idx="11"/>
          </p:nvPr>
        </p:nvSpPr>
        <p:spPr>
          <a:xfrm>
            <a:off x="4038600" y="6356350"/>
            <a:ext cx="4114800" cy="365125"/>
          </a:xfrm>
          <a:prstGeom prst="rect">
            <a:avLst/>
          </a:prstGeom>
        </p:spPr>
        <p:txBody>
          <a:bodyPr/>
          <a:lstStyle/>
          <a:p>
            <a:r>
              <a:rPr lang="el-GR"/>
              <a:t>ΔΙΑΧΕΙΡΙΣΗ ΓΝΩΣΗΣ   Α. Μαρινάγη, Χ. Σκουρλάς</a:t>
            </a:r>
            <a:endParaRPr lang="en-GB"/>
          </a:p>
        </p:txBody>
      </p:sp>
      <p:sp>
        <p:nvSpPr>
          <p:cNvPr id="7" name="Θέση αριθμού διαφάνειας 6">
            <a:extLst>
              <a:ext uri="{FF2B5EF4-FFF2-40B4-BE49-F238E27FC236}">
                <a16:creationId xmlns:a16="http://schemas.microsoft.com/office/drawing/2014/main" xmlns="" id="{04FD1A6B-72C4-728A-161B-B2532307E2AF}"/>
              </a:ext>
            </a:extLst>
          </p:cNvPr>
          <p:cNvSpPr>
            <a:spLocks noGrp="1"/>
          </p:cNvSpPr>
          <p:nvPr>
            <p:ph type="sldNum" sz="quarter" idx="12"/>
          </p:nvPr>
        </p:nvSpPr>
        <p:spPr/>
        <p:txBody>
          <a:bodyPr/>
          <a:lstStyle/>
          <a:p>
            <a:fld id="{680B7C10-1ADC-414A-AA93-3B76DEFF5458}" type="slidenum">
              <a:rPr lang="en-GB" smtClean="0"/>
              <a:pPr/>
              <a:t>‹#›</a:t>
            </a:fld>
            <a:endParaRPr lang="en-GB"/>
          </a:p>
        </p:txBody>
      </p:sp>
    </p:spTree>
    <p:extLst>
      <p:ext uri="{BB962C8B-B14F-4D97-AF65-F5344CB8AC3E}">
        <p14:creationId xmlns:p14="http://schemas.microsoft.com/office/powerpoint/2010/main" val="2700860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xmlns="" id="{0C718AC5-1721-941B-2C6A-CF26A15258F8}"/>
              </a:ext>
            </a:extLst>
          </p:cNvPr>
          <p:cNvSpPr>
            <a:spLocks noGrp="1"/>
          </p:cNvSpPr>
          <p:nvPr>
            <p:ph type="title"/>
          </p:nvPr>
        </p:nvSpPr>
        <p:spPr>
          <a:xfrm>
            <a:off x="2072640" y="381317"/>
            <a:ext cx="10515600" cy="1148715"/>
          </a:xfrm>
          <a:prstGeom prst="rect">
            <a:avLst/>
          </a:prstGeom>
        </p:spPr>
        <p:txBody>
          <a:bodyPr vert="horz" lIns="91440" tIns="45720" rIns="91440" bIns="45720" rtlCol="0" anchor="ctr">
            <a:normAutofit/>
          </a:bodyPr>
          <a:lstStyle/>
          <a:p>
            <a:r>
              <a:rPr lang="el-GR" dirty="0"/>
              <a:t>Κάντε κλικ για να επεξεργαστείτε τον τίτλο υποδείγματος</a:t>
            </a:r>
            <a:endParaRPr lang="en-GB" dirty="0"/>
          </a:p>
        </p:txBody>
      </p:sp>
      <p:sp>
        <p:nvSpPr>
          <p:cNvPr id="3" name="Θέση κειμένου 2">
            <a:extLst>
              <a:ext uri="{FF2B5EF4-FFF2-40B4-BE49-F238E27FC236}">
                <a16:creationId xmlns:a16="http://schemas.microsoft.com/office/drawing/2014/main" xmlns="" id="{104197C8-29E3-84DB-5E48-5938D1C6600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dirty="0"/>
              <a:t>Στυλ κειμένου υποδείγματος</a:t>
            </a:r>
          </a:p>
          <a:p>
            <a:pPr lvl="1"/>
            <a:r>
              <a:rPr lang="el-GR" dirty="0"/>
              <a:t>Δεύτερο επίπεδο</a:t>
            </a:r>
          </a:p>
          <a:p>
            <a:pPr lvl="2"/>
            <a:r>
              <a:rPr lang="el-GR" dirty="0"/>
              <a:t>Τρίτο επίπεδο</a:t>
            </a:r>
          </a:p>
          <a:p>
            <a:pPr lvl="3"/>
            <a:r>
              <a:rPr lang="el-GR" dirty="0"/>
              <a:t>Τέταρτο επίπεδο</a:t>
            </a:r>
          </a:p>
          <a:p>
            <a:pPr lvl="4"/>
            <a:r>
              <a:rPr lang="el-GR" dirty="0"/>
              <a:t>Πέμπτο επίπεδο</a:t>
            </a:r>
            <a:endParaRPr lang="en-GB" dirty="0"/>
          </a:p>
        </p:txBody>
      </p:sp>
      <p:sp>
        <p:nvSpPr>
          <p:cNvPr id="4" name="Θέση ημερομηνίας 3">
            <a:extLst>
              <a:ext uri="{FF2B5EF4-FFF2-40B4-BE49-F238E27FC236}">
                <a16:creationId xmlns:a16="http://schemas.microsoft.com/office/drawing/2014/main" xmlns="" id="{4273BB99-EB11-1000-2459-02302BFF076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AB1820-2C78-45C9-B640-3E9D6BCD7227}" type="datetime1">
              <a:rPr lang="en-GB" smtClean="0"/>
              <a:pPr/>
              <a:t>25/09/2022</a:t>
            </a:fld>
            <a:endParaRPr lang="en-GB"/>
          </a:p>
        </p:txBody>
      </p:sp>
      <p:sp>
        <p:nvSpPr>
          <p:cNvPr id="6" name="Θέση αριθμού διαφάνειας 5">
            <a:extLst>
              <a:ext uri="{FF2B5EF4-FFF2-40B4-BE49-F238E27FC236}">
                <a16:creationId xmlns:a16="http://schemas.microsoft.com/office/drawing/2014/main" xmlns="" id="{FA02E601-D680-CADC-6E31-6DBF8A7E865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0B7C10-1ADC-414A-AA93-3B76DEFF5458}" type="slidenum">
              <a:rPr lang="en-GB" smtClean="0"/>
              <a:pPr/>
              <a:t>‹#›</a:t>
            </a:fld>
            <a:endParaRPr lang="en-GB"/>
          </a:p>
        </p:txBody>
      </p:sp>
      <p:sp>
        <p:nvSpPr>
          <p:cNvPr id="7" name="Ορθογώνιο 6">
            <a:extLst>
              <a:ext uri="{FF2B5EF4-FFF2-40B4-BE49-F238E27FC236}">
                <a16:creationId xmlns:a16="http://schemas.microsoft.com/office/drawing/2014/main" xmlns="" id="{E3B2F6C3-5B2C-8A81-3A61-F7DDA667CC3D}"/>
              </a:ext>
            </a:extLst>
          </p:cNvPr>
          <p:cNvSpPr/>
          <p:nvPr userDrawn="1"/>
        </p:nvSpPr>
        <p:spPr>
          <a:xfrm>
            <a:off x="2072640" y="1127760"/>
            <a:ext cx="8493760" cy="10668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Εικόνα 7">
            <a:extLst>
              <a:ext uri="{FF2B5EF4-FFF2-40B4-BE49-F238E27FC236}">
                <a16:creationId xmlns:a16="http://schemas.microsoft.com/office/drawing/2014/main" xmlns="" id="{1E2DD87F-9EA8-8B4C-0C21-72F4426F34BD}"/>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200247" y="132724"/>
            <a:ext cx="1089273" cy="1108027"/>
          </a:xfrm>
          <a:prstGeom prst="rect">
            <a:avLst/>
          </a:prstGeom>
        </p:spPr>
      </p:pic>
    </p:spTree>
    <p:extLst>
      <p:ext uri="{BB962C8B-B14F-4D97-AF65-F5344CB8AC3E}">
        <p14:creationId xmlns:p14="http://schemas.microsoft.com/office/powerpoint/2010/main" val="4473344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dx.doi.org/10.57713/kallipos-27" TargetMode="External"/><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hyperlink" Target="http://dx.doi.org/10.57713/kallipos-27"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repository.kallipos.gr/handle/11419/8332" TargetMode="External"/><Relationship Id="rId13" Type="http://schemas.openxmlformats.org/officeDocument/2006/relationships/hyperlink" Target="https://repository.kallipos.gr/handle/11419/8337" TargetMode="External"/><Relationship Id="rId3" Type="http://schemas.openxmlformats.org/officeDocument/2006/relationships/hyperlink" Target="https://repository.kallipos.gr/handle/11419/8327" TargetMode="External"/><Relationship Id="rId7" Type="http://schemas.openxmlformats.org/officeDocument/2006/relationships/hyperlink" Target="https://repository.kallipos.gr/handle/11419/8331" TargetMode="External"/><Relationship Id="rId12" Type="http://schemas.openxmlformats.org/officeDocument/2006/relationships/hyperlink" Target="https://repository.kallipos.gr/handle/11419/8336" TargetMode="External"/><Relationship Id="rId2" Type="http://schemas.openxmlformats.org/officeDocument/2006/relationships/hyperlink" Target="https://repository.kallipos.gr/handle/11419/8326" TargetMode="External"/><Relationship Id="rId1" Type="http://schemas.openxmlformats.org/officeDocument/2006/relationships/slideLayout" Target="../slideLayouts/slideLayout2.xml"/><Relationship Id="rId6" Type="http://schemas.openxmlformats.org/officeDocument/2006/relationships/hyperlink" Target="https://repository.kallipos.gr/handle/11419/8330" TargetMode="External"/><Relationship Id="rId11" Type="http://schemas.openxmlformats.org/officeDocument/2006/relationships/hyperlink" Target="https://repository.kallipos.gr/handle/11419/8335" TargetMode="External"/><Relationship Id="rId5" Type="http://schemas.openxmlformats.org/officeDocument/2006/relationships/hyperlink" Target="https://repository.kallipos.gr/handle/11419/8329" TargetMode="External"/><Relationship Id="rId10" Type="http://schemas.openxmlformats.org/officeDocument/2006/relationships/hyperlink" Target="https://repository.kallipos.gr/handle/11419/8334" TargetMode="External"/><Relationship Id="rId4" Type="http://schemas.openxmlformats.org/officeDocument/2006/relationships/hyperlink" Target="https://repository.kallipos.gr/handle/11419/8328" TargetMode="External"/><Relationship Id="rId9" Type="http://schemas.openxmlformats.org/officeDocument/2006/relationships/hyperlink" Target="https://repository.kallipos.gr/handle/11419/8333" TargetMode="External"/><Relationship Id="rId14" Type="http://schemas.openxmlformats.org/officeDocument/2006/relationships/hyperlink" Target="https://repository.kallipos.gr/handle/11419/8338"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40E89557-805B-DEF6-E6CE-9E60866C3418}"/>
              </a:ext>
            </a:extLst>
          </p:cNvPr>
          <p:cNvSpPr>
            <a:spLocks noGrp="1"/>
          </p:cNvSpPr>
          <p:nvPr>
            <p:ph type="ctrTitle"/>
          </p:nvPr>
        </p:nvSpPr>
        <p:spPr>
          <a:xfrm>
            <a:off x="1436451" y="0"/>
            <a:ext cx="9144000" cy="1116959"/>
          </a:xfrm>
        </p:spPr>
        <p:txBody>
          <a:bodyPr>
            <a:normAutofit/>
          </a:bodyPr>
          <a:lstStyle/>
          <a:p>
            <a:r>
              <a:rPr lang="el-GR" sz="2400" dirty="0"/>
              <a:t>ΒΙΒΛΙΟΠΑΡΟΥΣΙΑΣΗ</a:t>
            </a:r>
            <a:r>
              <a:rPr lang="el-GR" sz="2800" dirty="0"/>
              <a:t> ΚΑΛΛΙΠΟΣ+</a:t>
            </a:r>
            <a:br>
              <a:rPr lang="el-GR" sz="2800" dirty="0"/>
            </a:br>
            <a:r>
              <a:rPr lang="el-GR" sz="2000" dirty="0"/>
              <a:t>13-15 Σεπτεμβρίου 2022</a:t>
            </a:r>
            <a:endParaRPr lang="en-GB" sz="2800" dirty="0"/>
          </a:p>
        </p:txBody>
      </p:sp>
      <p:sp>
        <p:nvSpPr>
          <p:cNvPr id="3" name="Υπότιτλος 2">
            <a:extLst>
              <a:ext uri="{FF2B5EF4-FFF2-40B4-BE49-F238E27FC236}">
                <a16:creationId xmlns:a16="http://schemas.microsoft.com/office/drawing/2014/main" xmlns="" id="{6CCCE500-580B-7449-3E83-8C86BB9E8B2A}"/>
              </a:ext>
            </a:extLst>
          </p:cNvPr>
          <p:cNvSpPr>
            <a:spLocks noGrp="1"/>
          </p:cNvSpPr>
          <p:nvPr>
            <p:ph type="subTitle" idx="1"/>
          </p:nvPr>
        </p:nvSpPr>
        <p:spPr>
          <a:xfrm>
            <a:off x="1524000" y="1479592"/>
            <a:ext cx="9144000" cy="2554711"/>
          </a:xfrm>
        </p:spPr>
        <p:txBody>
          <a:bodyPr>
            <a:normAutofit fontScale="85000" lnSpcReduction="20000"/>
          </a:bodyPr>
          <a:lstStyle/>
          <a:p>
            <a:r>
              <a:rPr lang="el-GR" sz="2800" b="1" dirty="0"/>
              <a:t>ΘΕΜΑΤΙΚΉ ΕΝΟΤΗΤΑ 1</a:t>
            </a:r>
          </a:p>
          <a:p>
            <a:r>
              <a:rPr lang="el-GR" sz="2800" b="1" dirty="0"/>
              <a:t>Μαθηματικά και Πληροφορική</a:t>
            </a:r>
          </a:p>
          <a:p>
            <a:endParaRPr lang="el-GR" sz="3200" b="1" dirty="0">
              <a:solidFill>
                <a:srgbClr val="0000FF"/>
              </a:solidFill>
            </a:endParaRPr>
          </a:p>
          <a:p>
            <a:endParaRPr lang="el-GR" sz="3200" b="1" dirty="0">
              <a:solidFill>
                <a:srgbClr val="0000FF"/>
              </a:solidFill>
            </a:endParaRPr>
          </a:p>
          <a:p>
            <a:r>
              <a:rPr lang="el-GR" sz="3800" b="1" dirty="0">
                <a:solidFill>
                  <a:srgbClr val="0000FF"/>
                </a:solidFill>
              </a:rPr>
              <a:t>ΔΙΑΧΕΙΡΙΣΗ ΓΝΩΣΗΣ</a:t>
            </a:r>
          </a:p>
          <a:p>
            <a:r>
              <a:rPr lang="el-GR" sz="3300" b="1" dirty="0"/>
              <a:t>Α. Μαρινάγη</a:t>
            </a:r>
            <a:r>
              <a:rPr lang="el-GR" sz="3300" b="1" dirty="0" smtClean="0"/>
              <a:t>, </a:t>
            </a:r>
            <a:r>
              <a:rPr lang="el-GR" sz="3300" b="1" dirty="0"/>
              <a:t>Χ. </a:t>
            </a:r>
            <a:r>
              <a:rPr lang="el-GR" sz="3300" b="1" dirty="0" err="1"/>
              <a:t>Σκουρλάς</a:t>
            </a:r>
            <a:endParaRPr lang="el-GR" sz="3300" b="1" dirty="0">
              <a:solidFill>
                <a:srgbClr val="0000FF"/>
              </a:solidFill>
            </a:endParaRPr>
          </a:p>
        </p:txBody>
      </p:sp>
      <p:pic>
        <p:nvPicPr>
          <p:cNvPr id="6" name="Εικόνα 5">
            <a:extLst>
              <a:ext uri="{FF2B5EF4-FFF2-40B4-BE49-F238E27FC236}">
                <a16:creationId xmlns:a16="http://schemas.microsoft.com/office/drawing/2014/main" xmlns="" id="{301153C3-3E61-B95C-7CE3-F783957ED623}"/>
              </a:ext>
            </a:extLst>
          </p:cNvPr>
          <p:cNvPicPr>
            <a:picLocks noChangeAspect="1"/>
          </p:cNvPicPr>
          <p:nvPr/>
        </p:nvPicPr>
        <p:blipFill>
          <a:blip r:embed="rId2"/>
          <a:stretch>
            <a:fillRect/>
          </a:stretch>
        </p:blipFill>
        <p:spPr>
          <a:xfrm>
            <a:off x="5129615" y="4065563"/>
            <a:ext cx="2040272" cy="2806470"/>
          </a:xfrm>
          <a:prstGeom prst="rect">
            <a:avLst/>
          </a:prstGeom>
        </p:spPr>
      </p:pic>
    </p:spTree>
    <p:extLst>
      <p:ext uri="{BB962C8B-B14F-4D97-AF65-F5344CB8AC3E}">
        <p14:creationId xmlns:p14="http://schemas.microsoft.com/office/powerpoint/2010/main" val="3556042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E0E1548A-546F-73C9-6ED4-879281487CE8}"/>
              </a:ext>
            </a:extLst>
          </p:cNvPr>
          <p:cNvSpPr>
            <a:spLocks noGrp="1"/>
          </p:cNvSpPr>
          <p:nvPr>
            <p:ph type="title"/>
          </p:nvPr>
        </p:nvSpPr>
        <p:spPr/>
        <p:txBody>
          <a:bodyPr/>
          <a:lstStyle/>
          <a:p>
            <a:r>
              <a:rPr kumimoji="0" lang="el-GR" altLang="el-GR" sz="3600" b="0" i="0" u="none" strike="noStrike" cap="none" normalizeH="0" baseline="0" dirty="0">
                <a:ln>
                  <a:noFill/>
                </a:ln>
                <a:solidFill>
                  <a:schemeClr val="tx1"/>
                </a:solidFill>
                <a:effectLst/>
                <a:latin typeface="Arial" panose="020B0604020202020204" pitchFamily="34" charset="0"/>
              </a:rPr>
              <a:t>Κεφάλαιο </a:t>
            </a:r>
            <a:r>
              <a:rPr kumimoji="0" lang="el-GR" altLang="el-GR" sz="3600" b="0" i="0" u="none" strike="noStrike" cap="none" normalizeH="0" baseline="0" dirty="0" smtClean="0">
                <a:ln>
                  <a:noFill/>
                </a:ln>
                <a:solidFill>
                  <a:schemeClr val="tx1"/>
                </a:solidFill>
                <a:effectLst/>
                <a:latin typeface="Arial" panose="020B0604020202020204" pitchFamily="34" charset="0"/>
              </a:rPr>
              <a:t>4 </a:t>
            </a:r>
            <a:r>
              <a:rPr kumimoji="0" lang="el-GR" altLang="el-GR" sz="3600" b="0" i="0" u="none" strike="noStrike" cap="none" normalizeH="0" baseline="0" dirty="0">
                <a:ln>
                  <a:noFill/>
                </a:ln>
                <a:solidFill>
                  <a:schemeClr val="tx1"/>
                </a:solidFill>
                <a:effectLst/>
                <a:latin typeface="Arial" panose="020B0604020202020204" pitchFamily="34" charset="0"/>
              </a:rPr>
              <a:t>και Κεφάλαιο </a:t>
            </a:r>
            <a:r>
              <a:rPr kumimoji="0" lang="el-GR" altLang="el-GR" sz="3600" b="0" i="0" u="none" strike="noStrike" cap="none" normalizeH="0" baseline="0" dirty="0" smtClean="0">
                <a:ln>
                  <a:noFill/>
                </a:ln>
                <a:solidFill>
                  <a:schemeClr val="tx1"/>
                </a:solidFill>
                <a:effectLst/>
                <a:latin typeface="Arial" panose="020B0604020202020204" pitchFamily="34" charset="0"/>
              </a:rPr>
              <a:t>5</a:t>
            </a:r>
            <a:endParaRPr lang="el-GR" dirty="0"/>
          </a:p>
        </p:txBody>
      </p:sp>
      <p:sp>
        <p:nvSpPr>
          <p:cNvPr id="3" name="Θέση περιεχομένου 2">
            <a:extLst>
              <a:ext uri="{FF2B5EF4-FFF2-40B4-BE49-F238E27FC236}">
                <a16:creationId xmlns:a16="http://schemas.microsoft.com/office/drawing/2014/main" xmlns="" id="{69EE68E9-6ADA-F188-F1BB-6D182CDC0002}"/>
              </a:ext>
            </a:extLst>
          </p:cNvPr>
          <p:cNvSpPr>
            <a:spLocks noGrp="1"/>
          </p:cNvSpPr>
          <p:nvPr>
            <p:ph idx="1"/>
          </p:nvPr>
        </p:nvSpPr>
        <p:spPr/>
        <p:txBody>
          <a:bodyPr/>
          <a:lstStyle/>
          <a:p>
            <a:r>
              <a:rPr lang="el-GR" dirty="0"/>
              <a:t>Κεφάλαιο 4. </a:t>
            </a:r>
            <a:r>
              <a:rPr kumimoji="0" lang="el-GR" altLang="el-GR" sz="2800" b="0" i="0" u="none" strike="noStrike" cap="none" normalizeH="0" baseline="0" dirty="0">
                <a:ln>
                  <a:noFill/>
                </a:ln>
                <a:solidFill>
                  <a:schemeClr val="tx1"/>
                </a:solidFill>
                <a:effectLst/>
              </a:rPr>
              <a:t>Διαχείριση αλλαγής σε οργανισμούς</a:t>
            </a:r>
          </a:p>
          <a:p>
            <a:pPr lvl="1"/>
            <a:r>
              <a:rPr lang="el-GR" dirty="0">
                <a:effectLst/>
              </a:rPr>
              <a:t>Παρουσιάζεται η δημοφιλής διαδικασία καθοδήγησης της αλλαγής (</a:t>
            </a:r>
            <a:r>
              <a:rPr lang="el-GR" dirty="0" err="1">
                <a:effectLst/>
              </a:rPr>
              <a:t>leading</a:t>
            </a:r>
            <a:r>
              <a:rPr lang="el-GR" dirty="0">
                <a:effectLst/>
              </a:rPr>
              <a:t> </a:t>
            </a:r>
            <a:r>
              <a:rPr lang="el-GR" dirty="0" err="1">
                <a:effectLst/>
              </a:rPr>
              <a:t>change</a:t>
            </a:r>
            <a:r>
              <a:rPr lang="el-GR" dirty="0">
                <a:effectLst/>
              </a:rPr>
              <a:t>) σε οργανισμούς, γνωστή και ως διαδικασία των οκτώ (8) βημάτων ή μοντέλο του </a:t>
            </a:r>
            <a:r>
              <a:rPr lang="el-GR" dirty="0" err="1">
                <a:effectLst/>
              </a:rPr>
              <a:t>Kotter</a:t>
            </a:r>
            <a:r>
              <a:rPr lang="el-GR" dirty="0">
                <a:effectLst/>
              </a:rPr>
              <a:t>.</a:t>
            </a:r>
          </a:p>
          <a:p>
            <a:pPr lvl="1"/>
            <a:r>
              <a:rPr kumimoji="0" lang="el-GR" altLang="el-GR" b="0" i="0" u="none" strike="noStrike" cap="none" normalizeH="0" baseline="0" dirty="0">
                <a:ln>
                  <a:noFill/>
                </a:ln>
                <a:solidFill>
                  <a:schemeClr val="tx1"/>
                </a:solidFill>
              </a:rPr>
              <a:t>Παρουσιάζονται δύο μελέτες περίπτωσης.</a:t>
            </a:r>
            <a:endParaRPr kumimoji="0" lang="el-GR" altLang="el-GR" b="0" i="0" u="none" strike="noStrike" cap="none" normalizeH="0" baseline="0" dirty="0">
              <a:ln>
                <a:noFill/>
              </a:ln>
              <a:solidFill>
                <a:schemeClr val="tx1"/>
              </a:solidFill>
              <a:effectLst/>
            </a:endParaRPr>
          </a:p>
          <a:p>
            <a:pPr lvl="1"/>
            <a:endParaRPr lang="el-GR" dirty="0"/>
          </a:p>
          <a:p>
            <a:r>
              <a:rPr lang="el-GR" dirty="0"/>
              <a:t>Κεφάλαιο 5. </a:t>
            </a:r>
            <a:r>
              <a:rPr kumimoji="0" lang="el-GR" altLang="el-GR" sz="2800" b="0" i="0" u="none" strike="noStrike" cap="none" normalizeH="0" baseline="0" dirty="0">
                <a:ln>
                  <a:noFill/>
                </a:ln>
                <a:solidFill>
                  <a:schemeClr val="tx1"/>
                </a:solidFill>
                <a:effectLst/>
              </a:rPr>
              <a:t>Σύλληψη και καταγραφή της γνώσης</a:t>
            </a:r>
          </a:p>
          <a:p>
            <a:pPr lvl="1"/>
            <a:r>
              <a:rPr lang="el-GR" dirty="0">
                <a:effectLst/>
              </a:rPr>
              <a:t>Περιγράφεται η διαδικασία σύλληψης και καταγραφής της γνώσης (</a:t>
            </a:r>
            <a:r>
              <a:rPr lang="el-GR" dirty="0" err="1">
                <a:effectLst/>
              </a:rPr>
              <a:t>knowledge</a:t>
            </a:r>
            <a:r>
              <a:rPr lang="el-GR" dirty="0">
                <a:effectLst/>
              </a:rPr>
              <a:t> </a:t>
            </a:r>
            <a:r>
              <a:rPr lang="el-GR" dirty="0" err="1">
                <a:effectLst/>
              </a:rPr>
              <a:t>capture</a:t>
            </a:r>
            <a:r>
              <a:rPr lang="el-GR" dirty="0">
                <a:effectLst/>
              </a:rPr>
              <a:t> and </a:t>
            </a:r>
            <a:r>
              <a:rPr lang="el-GR" dirty="0" err="1">
                <a:effectLst/>
              </a:rPr>
              <a:t>codification</a:t>
            </a:r>
            <a:r>
              <a:rPr lang="el-GR" dirty="0">
                <a:effectLst/>
              </a:rPr>
              <a:t>) των ειδικών.</a:t>
            </a:r>
          </a:p>
          <a:p>
            <a:pPr lvl="1"/>
            <a:r>
              <a:rPr lang="el-GR" dirty="0">
                <a:effectLst/>
              </a:rPr>
              <a:t>Παρουσιάζονται σύγχρονες τεχνικές και τα εργαλεία που υποστηρίζουν τη σύλληψη και καταγραφή της γνώσης.</a:t>
            </a:r>
            <a:endParaRPr lang="el-GR" dirty="0"/>
          </a:p>
        </p:txBody>
      </p:sp>
      <p:sp>
        <p:nvSpPr>
          <p:cNvPr id="4" name="Θέση υποσέλιδου 3">
            <a:extLst>
              <a:ext uri="{FF2B5EF4-FFF2-40B4-BE49-F238E27FC236}">
                <a16:creationId xmlns:a16="http://schemas.microsoft.com/office/drawing/2014/main" xmlns="" id="{7D073DAF-2AEA-4F57-082F-36FB9C16E5BD}"/>
              </a:ext>
            </a:extLst>
          </p:cNvPr>
          <p:cNvSpPr>
            <a:spLocks noGrp="1"/>
          </p:cNvSpPr>
          <p:nvPr>
            <p:ph type="ftr" sz="quarter" idx="3"/>
          </p:nvPr>
        </p:nvSpPr>
        <p:spPr/>
        <p:txBody>
          <a:bodyPr/>
          <a:lstStyle/>
          <a:p>
            <a:r>
              <a:rPr lang="el-GR"/>
              <a:t>ΔΙΑΧΕΙΡΙΣΗ ΓΝΩΣΗΣ   Α. Μαρινάγη, Χ. Σκουρλάς</a:t>
            </a:r>
            <a:endParaRPr lang="en-GB" dirty="0"/>
          </a:p>
        </p:txBody>
      </p:sp>
    </p:spTree>
    <p:extLst>
      <p:ext uri="{BB962C8B-B14F-4D97-AF65-F5344CB8AC3E}">
        <p14:creationId xmlns:p14="http://schemas.microsoft.com/office/powerpoint/2010/main" val="11088559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D2447780-3BE5-85DD-D3E9-B9AC3322E3DB}"/>
              </a:ext>
            </a:extLst>
          </p:cNvPr>
          <p:cNvSpPr>
            <a:spLocks noGrp="1"/>
          </p:cNvSpPr>
          <p:nvPr>
            <p:ph type="title"/>
          </p:nvPr>
        </p:nvSpPr>
        <p:spPr/>
        <p:txBody>
          <a:bodyPr/>
          <a:lstStyle/>
          <a:p>
            <a:r>
              <a:rPr kumimoji="0" lang="el-GR" altLang="el-GR" sz="3600" b="0" i="0" u="none" strike="noStrike" cap="none" normalizeH="0" baseline="0" dirty="0">
                <a:ln>
                  <a:noFill/>
                </a:ln>
                <a:solidFill>
                  <a:schemeClr val="tx1"/>
                </a:solidFill>
                <a:effectLst/>
                <a:latin typeface="Arial" panose="020B0604020202020204" pitchFamily="34" charset="0"/>
              </a:rPr>
              <a:t>Κεφάλαιο </a:t>
            </a:r>
            <a:r>
              <a:rPr kumimoji="0" lang="el-GR" altLang="el-GR" sz="3600" b="0" i="0" u="none" strike="noStrike" cap="none" normalizeH="0" baseline="0" dirty="0" smtClean="0">
                <a:ln>
                  <a:noFill/>
                </a:ln>
                <a:solidFill>
                  <a:schemeClr val="tx1"/>
                </a:solidFill>
                <a:effectLst/>
                <a:latin typeface="Arial" panose="020B0604020202020204" pitchFamily="34" charset="0"/>
              </a:rPr>
              <a:t>6 </a:t>
            </a:r>
            <a:r>
              <a:rPr kumimoji="0" lang="el-GR" altLang="el-GR" sz="3600" b="0" i="0" u="none" strike="noStrike" cap="none" normalizeH="0" baseline="0" dirty="0">
                <a:ln>
                  <a:noFill/>
                </a:ln>
                <a:solidFill>
                  <a:schemeClr val="tx1"/>
                </a:solidFill>
                <a:effectLst/>
                <a:latin typeface="Arial" panose="020B0604020202020204" pitchFamily="34" charset="0"/>
              </a:rPr>
              <a:t>και Κεφάλαιο </a:t>
            </a:r>
            <a:r>
              <a:rPr kumimoji="0" lang="el-GR" altLang="el-GR" sz="3600" b="0" i="0" u="none" strike="noStrike" cap="none" normalizeH="0" baseline="0" dirty="0" smtClean="0">
                <a:ln>
                  <a:noFill/>
                </a:ln>
                <a:solidFill>
                  <a:schemeClr val="tx1"/>
                </a:solidFill>
                <a:effectLst/>
                <a:latin typeface="Arial" panose="020B0604020202020204" pitchFamily="34" charset="0"/>
              </a:rPr>
              <a:t>7</a:t>
            </a:r>
            <a:endParaRPr lang="el-GR" dirty="0"/>
          </a:p>
        </p:txBody>
      </p:sp>
      <p:sp>
        <p:nvSpPr>
          <p:cNvPr id="3" name="Θέση περιεχομένου 2">
            <a:extLst>
              <a:ext uri="{FF2B5EF4-FFF2-40B4-BE49-F238E27FC236}">
                <a16:creationId xmlns:a16="http://schemas.microsoft.com/office/drawing/2014/main" xmlns="" id="{90AE5ADB-3E34-7701-3E86-241FAF3F9903}"/>
              </a:ext>
            </a:extLst>
          </p:cNvPr>
          <p:cNvSpPr>
            <a:spLocks noGrp="1"/>
          </p:cNvSpPr>
          <p:nvPr>
            <p:ph idx="1"/>
          </p:nvPr>
        </p:nvSpPr>
        <p:spPr/>
        <p:txBody>
          <a:bodyPr>
            <a:normAutofit fontScale="92500" lnSpcReduction="10000"/>
          </a:bodyPr>
          <a:lstStyle/>
          <a:p>
            <a:r>
              <a:rPr lang="el-GR" sz="3000" dirty="0"/>
              <a:t>Κεφάλαιο 6. </a:t>
            </a:r>
            <a:r>
              <a:rPr kumimoji="0" lang="el-GR" altLang="el-GR" sz="3000" b="0" i="0" u="none" strike="noStrike" cap="none" normalizeH="0" baseline="0" dirty="0">
                <a:ln>
                  <a:noFill/>
                </a:ln>
                <a:solidFill>
                  <a:schemeClr val="tx1"/>
                </a:solidFill>
                <a:effectLst/>
              </a:rPr>
              <a:t>Σύλληψη και καταγραφή της γνώσης – Μελέτες περίπτωσης</a:t>
            </a:r>
          </a:p>
          <a:p>
            <a:pPr lvl="1"/>
            <a:r>
              <a:rPr lang="el-GR" dirty="0"/>
              <a:t>Π</a:t>
            </a:r>
            <a:r>
              <a:rPr lang="el-GR" dirty="0">
                <a:effectLst/>
              </a:rPr>
              <a:t>αρουσιάζονται δύο μελέτες περίπτωσης καταγραφής της γνώσης.</a:t>
            </a:r>
          </a:p>
          <a:p>
            <a:pPr marL="457200" lvl="1" indent="0">
              <a:buNone/>
            </a:pPr>
            <a:endParaRPr kumimoji="0" lang="el-GR" altLang="el-GR" b="0" i="0" u="none" strike="noStrike" cap="none" normalizeH="0" baseline="0" dirty="0">
              <a:ln>
                <a:noFill/>
              </a:ln>
              <a:solidFill>
                <a:schemeClr val="tx1"/>
              </a:solidFill>
              <a:effectLst/>
            </a:endParaRPr>
          </a:p>
          <a:p>
            <a:r>
              <a:rPr lang="el-GR" sz="3000" dirty="0"/>
              <a:t>Κεφάλαιο 7. </a:t>
            </a:r>
            <a:r>
              <a:rPr kumimoji="0" lang="el-GR" altLang="el-GR" sz="3000" b="0" i="0" u="none" strike="noStrike" cap="none" normalizeH="0" baseline="0" dirty="0">
                <a:ln>
                  <a:noFill/>
                </a:ln>
                <a:solidFill>
                  <a:schemeClr val="tx1"/>
                </a:solidFill>
                <a:effectLst/>
              </a:rPr>
              <a:t>Συστήματα διαχείρισης γνώσης και τεχνολογίες</a:t>
            </a:r>
            <a:endParaRPr kumimoji="0" lang="en-US" altLang="el-GR" sz="3000" b="0" i="0" u="none" strike="noStrike" cap="none" normalizeH="0" baseline="0" dirty="0">
              <a:ln>
                <a:noFill/>
              </a:ln>
              <a:solidFill>
                <a:schemeClr val="tx1"/>
              </a:solidFill>
              <a:effectLst/>
            </a:endParaRPr>
          </a:p>
          <a:p>
            <a:pPr lvl="1"/>
            <a:r>
              <a:rPr lang="el-GR" dirty="0"/>
              <a:t>Π</a:t>
            </a:r>
            <a:r>
              <a:rPr lang="el-GR" dirty="0">
                <a:effectLst/>
              </a:rPr>
              <a:t>αρουσιάζονται οι κατηγορίες των τεχνολογιών που συνθέτουν τα διαφορετικά συστήματα διαχείρισης γνώσης.</a:t>
            </a:r>
            <a:endParaRPr lang="en-US" dirty="0">
              <a:effectLst/>
            </a:endParaRPr>
          </a:p>
          <a:p>
            <a:pPr lvl="1"/>
            <a:r>
              <a:rPr lang="el-GR" dirty="0">
                <a:effectLst/>
              </a:rPr>
              <a:t>Παρουσιάζονται τα συστήματα διαχείρισης γνώσης επιχειρησιακής</a:t>
            </a:r>
            <a:r>
              <a:rPr lang="el-GR" dirty="0"/>
              <a:t/>
            </a:r>
            <a:br>
              <a:rPr lang="el-GR" dirty="0"/>
            </a:br>
            <a:r>
              <a:rPr lang="el-GR" dirty="0">
                <a:effectLst/>
              </a:rPr>
              <a:t>κλίμακας.</a:t>
            </a:r>
          </a:p>
          <a:p>
            <a:pPr lvl="1"/>
            <a:r>
              <a:rPr lang="el-GR" dirty="0">
                <a:effectLst/>
              </a:rPr>
              <a:t>Παρουσιάζονται οι βασικότερες τεχνολογίες αιχμής της Βιομηχανίας 4.0, όπως η υπολογιστική νέφους (</a:t>
            </a:r>
            <a:r>
              <a:rPr lang="el-GR" dirty="0" err="1">
                <a:effectLst/>
              </a:rPr>
              <a:t>cloud</a:t>
            </a:r>
            <a:r>
              <a:rPr lang="el-GR" dirty="0">
                <a:effectLst/>
              </a:rPr>
              <a:t> </a:t>
            </a:r>
            <a:r>
              <a:rPr lang="el-GR" dirty="0" err="1">
                <a:effectLst/>
              </a:rPr>
              <a:t>computing</a:t>
            </a:r>
            <a:r>
              <a:rPr lang="el-GR" dirty="0">
                <a:effectLst/>
              </a:rPr>
              <a:t>), τα δεδομένα μεγάλης κλίμακας (</a:t>
            </a:r>
            <a:r>
              <a:rPr lang="el-GR" dirty="0" err="1">
                <a:effectLst/>
              </a:rPr>
              <a:t>big</a:t>
            </a:r>
            <a:r>
              <a:rPr lang="el-GR" dirty="0">
                <a:effectLst/>
              </a:rPr>
              <a:t> </a:t>
            </a:r>
            <a:r>
              <a:rPr lang="el-GR" dirty="0" err="1">
                <a:effectLst/>
              </a:rPr>
              <a:t>data</a:t>
            </a:r>
            <a:r>
              <a:rPr lang="el-GR" dirty="0">
                <a:effectLst/>
              </a:rPr>
              <a:t>), το Διαδίκτυο των Πραγμάτων (</a:t>
            </a:r>
            <a:r>
              <a:rPr lang="el-GR" dirty="0" err="1">
                <a:effectLst/>
              </a:rPr>
              <a:t>IoT</a:t>
            </a:r>
            <a:r>
              <a:rPr lang="el-GR" dirty="0">
                <a:effectLst/>
              </a:rPr>
              <a:t>), το Διαδίκτυο των υπηρεσιών (</a:t>
            </a:r>
            <a:r>
              <a:rPr lang="el-GR" dirty="0" err="1">
                <a:effectLst/>
              </a:rPr>
              <a:t>IoS</a:t>
            </a:r>
            <a:r>
              <a:rPr lang="el-GR" dirty="0">
                <a:effectLst/>
              </a:rPr>
              <a:t>) και τα </a:t>
            </a:r>
            <a:r>
              <a:rPr lang="el-GR" dirty="0" err="1">
                <a:effectLst/>
              </a:rPr>
              <a:t>κυβερνο</a:t>
            </a:r>
            <a:r>
              <a:rPr lang="el-GR" dirty="0">
                <a:effectLst/>
              </a:rPr>
              <a:t>-φυσικά συστήματα (CPS).</a:t>
            </a:r>
            <a:endParaRPr lang="el-GR" dirty="0"/>
          </a:p>
        </p:txBody>
      </p:sp>
      <p:sp>
        <p:nvSpPr>
          <p:cNvPr id="4" name="Θέση υποσέλιδου 3">
            <a:extLst>
              <a:ext uri="{FF2B5EF4-FFF2-40B4-BE49-F238E27FC236}">
                <a16:creationId xmlns:a16="http://schemas.microsoft.com/office/drawing/2014/main" xmlns="" id="{0C420E7E-48AC-4319-26A8-731BE3B8AE4B}"/>
              </a:ext>
            </a:extLst>
          </p:cNvPr>
          <p:cNvSpPr>
            <a:spLocks noGrp="1"/>
          </p:cNvSpPr>
          <p:nvPr>
            <p:ph type="ftr" sz="quarter" idx="3"/>
          </p:nvPr>
        </p:nvSpPr>
        <p:spPr/>
        <p:txBody>
          <a:bodyPr/>
          <a:lstStyle/>
          <a:p>
            <a:r>
              <a:rPr lang="el-GR"/>
              <a:t>ΔΙΑΧΕΙΡΙΣΗ ΓΝΩΣΗΣ   Α. Μαρινάγη, Χ. Σκουρλάς</a:t>
            </a:r>
            <a:endParaRPr lang="en-GB" dirty="0"/>
          </a:p>
        </p:txBody>
      </p:sp>
    </p:spTree>
    <p:extLst>
      <p:ext uri="{BB962C8B-B14F-4D97-AF65-F5344CB8AC3E}">
        <p14:creationId xmlns:p14="http://schemas.microsoft.com/office/powerpoint/2010/main" val="7923289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22E0B528-56C5-CA25-EFBB-9C6727779356}"/>
              </a:ext>
            </a:extLst>
          </p:cNvPr>
          <p:cNvSpPr>
            <a:spLocks noGrp="1"/>
          </p:cNvSpPr>
          <p:nvPr>
            <p:ph type="title"/>
          </p:nvPr>
        </p:nvSpPr>
        <p:spPr>
          <a:xfrm>
            <a:off x="2072640" y="307023"/>
            <a:ext cx="9281160" cy="1148715"/>
          </a:xfrm>
        </p:spPr>
        <p:txBody>
          <a:bodyPr>
            <a:normAutofit/>
          </a:bodyPr>
          <a:lstStyle/>
          <a:p>
            <a:r>
              <a:rPr lang="el-GR" altLang="el-GR" b="0" dirty="0">
                <a:latin typeface="Arial" panose="020B0604020202020204" pitchFamily="34" charset="0"/>
              </a:rPr>
              <a:t>Κεφάλαιο </a:t>
            </a:r>
            <a:r>
              <a:rPr lang="el-GR" altLang="el-GR" b="0" dirty="0" smtClean="0">
                <a:latin typeface="Arial" panose="020B0604020202020204" pitchFamily="34" charset="0"/>
              </a:rPr>
              <a:t>8 </a:t>
            </a:r>
            <a:r>
              <a:rPr lang="el-GR" altLang="el-GR" b="0" dirty="0">
                <a:latin typeface="Arial" panose="020B0604020202020204" pitchFamily="34" charset="0"/>
              </a:rPr>
              <a:t>και Κεφάλαιο </a:t>
            </a:r>
            <a:r>
              <a:rPr lang="el-GR" altLang="el-GR" b="0" dirty="0" smtClean="0">
                <a:latin typeface="Arial" panose="020B0604020202020204" pitchFamily="34" charset="0"/>
              </a:rPr>
              <a:t>9</a:t>
            </a:r>
            <a:endParaRPr lang="el-GR" b="0" dirty="0">
              <a:latin typeface="Arial" panose="020B0604020202020204" pitchFamily="34" charset="0"/>
            </a:endParaRPr>
          </a:p>
        </p:txBody>
      </p:sp>
      <p:sp>
        <p:nvSpPr>
          <p:cNvPr id="3" name="Θέση περιεχομένου 2">
            <a:extLst>
              <a:ext uri="{FF2B5EF4-FFF2-40B4-BE49-F238E27FC236}">
                <a16:creationId xmlns:a16="http://schemas.microsoft.com/office/drawing/2014/main" xmlns="" id="{62A8FEAA-08A3-B0BE-C70E-48621BA2325C}"/>
              </a:ext>
            </a:extLst>
          </p:cNvPr>
          <p:cNvSpPr>
            <a:spLocks noGrp="1"/>
          </p:cNvSpPr>
          <p:nvPr>
            <p:ph idx="1"/>
          </p:nvPr>
        </p:nvSpPr>
        <p:spPr>
          <a:xfrm>
            <a:off x="838200" y="1825624"/>
            <a:ext cx="10515600" cy="4725353"/>
          </a:xfrm>
        </p:spPr>
        <p:txBody>
          <a:bodyPr>
            <a:normAutofit fontScale="92500" lnSpcReduction="10000"/>
          </a:bodyPr>
          <a:lstStyle/>
          <a:p>
            <a:r>
              <a:rPr lang="el-GR" sz="3000" dirty="0"/>
              <a:t>Κεφάλαιο 8. </a:t>
            </a:r>
            <a:r>
              <a:rPr kumimoji="0" lang="el-GR" altLang="el-GR" sz="3000" b="0" i="0" u="none" strike="noStrike" cap="none" normalizeH="0" baseline="0" dirty="0">
                <a:ln>
                  <a:noFill/>
                </a:ln>
                <a:solidFill>
                  <a:schemeClr val="tx1"/>
                </a:solidFill>
                <a:effectLst/>
              </a:rPr>
              <a:t>Ανακάλυψη, ανάκτηση και αξιολόγηση γνώσης</a:t>
            </a:r>
          </a:p>
          <a:p>
            <a:pPr lvl="1"/>
            <a:r>
              <a:rPr lang="el-GR" dirty="0">
                <a:effectLst/>
              </a:rPr>
              <a:t>Περιγράφεται η σχέση των συστημάτων διαχείρισης γνώσης με μια σειρά από σημαντικές τεχνολογίες ανακάλυψης, ανάκτησης και αξιολόγησης γνώσης.</a:t>
            </a:r>
          </a:p>
          <a:p>
            <a:pPr lvl="1"/>
            <a:r>
              <a:rPr lang="el-GR" dirty="0">
                <a:effectLst/>
              </a:rPr>
              <a:t>Παρουσιάζονται οι βασικές μέθοδοι εξόρυξης δεδομένων, τα συστήματα ανάκτησης πληροφοριών, οι μηχανές αναζήτησης, τα προγράμματα ανίχνευσης και θέματα εξατομίκευσης.</a:t>
            </a:r>
            <a:r>
              <a:rPr kumimoji="0" lang="el-GR" altLang="el-GR" b="0" i="0" u="none" strike="noStrike" cap="none" normalizeH="0" baseline="0" dirty="0">
                <a:ln>
                  <a:noFill/>
                </a:ln>
                <a:solidFill>
                  <a:schemeClr val="tx1"/>
                </a:solidFill>
                <a:effectLst/>
              </a:rPr>
              <a:t/>
            </a:r>
            <a:br>
              <a:rPr kumimoji="0" lang="el-GR" altLang="el-GR" b="0" i="0" u="none" strike="noStrike" cap="none" normalizeH="0" baseline="0" dirty="0">
                <a:ln>
                  <a:noFill/>
                </a:ln>
                <a:solidFill>
                  <a:schemeClr val="tx1"/>
                </a:solidFill>
                <a:effectLst/>
              </a:rPr>
            </a:br>
            <a:r>
              <a:rPr kumimoji="0" lang="el-GR" altLang="el-GR" b="0" i="0" u="none" strike="noStrike" cap="none" normalizeH="0" baseline="0" dirty="0">
                <a:ln>
                  <a:noFill/>
                </a:ln>
                <a:solidFill>
                  <a:schemeClr val="tx1"/>
                </a:solidFill>
                <a:effectLst/>
              </a:rPr>
              <a:t>	</a:t>
            </a:r>
            <a:endParaRPr lang="el-GR" dirty="0"/>
          </a:p>
          <a:p>
            <a:r>
              <a:rPr lang="el-GR" sz="3000" dirty="0"/>
              <a:t>Κεφάλαιο 9. </a:t>
            </a:r>
            <a:r>
              <a:rPr kumimoji="0" lang="el-GR" altLang="el-GR" sz="3000" b="0" i="0" u="none" strike="noStrike" cap="none" normalizeH="0" baseline="0" dirty="0">
                <a:ln>
                  <a:noFill/>
                </a:ln>
                <a:solidFill>
                  <a:schemeClr val="tx1"/>
                </a:solidFill>
                <a:effectLst/>
              </a:rPr>
              <a:t>Συστήματα οργάνωσης γνώσεων</a:t>
            </a:r>
          </a:p>
          <a:p>
            <a:pPr lvl="1"/>
            <a:r>
              <a:rPr lang="el-GR" dirty="0">
                <a:effectLst/>
              </a:rPr>
              <a:t>Εστιάζει στα σύγχρονα συστήματα οργάνωσης γνώσεων και στις τεχνολογίες οργάνωσης γνώσης.</a:t>
            </a:r>
          </a:p>
          <a:p>
            <a:pPr lvl="1"/>
            <a:r>
              <a:rPr lang="el-GR" dirty="0">
                <a:effectLst/>
              </a:rPr>
              <a:t>Παρουσιάζονται τα </a:t>
            </a:r>
            <a:r>
              <a:rPr lang="el-GR" dirty="0" err="1">
                <a:effectLst/>
              </a:rPr>
              <a:t>μεταδεδομένα</a:t>
            </a:r>
            <a:r>
              <a:rPr lang="el-GR" dirty="0">
                <a:effectLst/>
              </a:rPr>
              <a:t>, τα σχήματα </a:t>
            </a:r>
            <a:r>
              <a:rPr lang="el-GR" dirty="0" err="1">
                <a:effectLst/>
              </a:rPr>
              <a:t>μεταδεδομένων</a:t>
            </a:r>
            <a:r>
              <a:rPr lang="el-GR" dirty="0">
                <a:effectLst/>
              </a:rPr>
              <a:t>, τα ανοικτά και συνδεδεμένα δεδομένα</a:t>
            </a:r>
            <a:r>
              <a:rPr lang="el-GR" dirty="0"/>
              <a:t>, τα ελεγχόμενα λεξιλόγια, ο </a:t>
            </a:r>
            <a:r>
              <a:rPr lang="el-GR" dirty="0">
                <a:effectLst/>
              </a:rPr>
              <a:t>σημασιολογικός ιστός και τα ενιαία αναγνωριστικά ονόματα (</a:t>
            </a:r>
            <a:r>
              <a:rPr lang="el-GR" dirty="0" err="1">
                <a:effectLst/>
              </a:rPr>
              <a:t>URIs</a:t>
            </a:r>
            <a:r>
              <a:rPr lang="el-GR" dirty="0">
                <a:effectLst/>
              </a:rPr>
              <a:t>), οι γλώσσες σήμανσης, </a:t>
            </a:r>
            <a:r>
              <a:rPr lang="el-GR" dirty="0"/>
              <a:t>η </a:t>
            </a:r>
            <a:r>
              <a:rPr lang="el-GR" dirty="0">
                <a:effectLst/>
              </a:rPr>
              <a:t>οικογένεια προτύπων RDF, οι οντολογίες, η γλώσσα OWL, και η οργάνωση δεδομένων μεγάλης κλίμακας.</a:t>
            </a:r>
            <a:endParaRPr lang="el-GR" dirty="0"/>
          </a:p>
        </p:txBody>
      </p:sp>
      <p:sp>
        <p:nvSpPr>
          <p:cNvPr id="4" name="Θέση υποσέλιδου 3">
            <a:extLst>
              <a:ext uri="{FF2B5EF4-FFF2-40B4-BE49-F238E27FC236}">
                <a16:creationId xmlns:a16="http://schemas.microsoft.com/office/drawing/2014/main" xmlns="" id="{546D3462-7AC9-C3B0-CB80-D10BFDDFE444}"/>
              </a:ext>
            </a:extLst>
          </p:cNvPr>
          <p:cNvSpPr>
            <a:spLocks noGrp="1"/>
          </p:cNvSpPr>
          <p:nvPr>
            <p:ph type="ftr" sz="quarter" idx="3"/>
          </p:nvPr>
        </p:nvSpPr>
        <p:spPr/>
        <p:txBody>
          <a:bodyPr/>
          <a:lstStyle/>
          <a:p>
            <a:r>
              <a:rPr lang="el-GR"/>
              <a:t>ΔΙΑΧΕΙΡΙΣΗ ΓΝΩΣΗΣ   Α. Μαρινάγη, Χ. Σκουρλάς</a:t>
            </a:r>
            <a:endParaRPr lang="en-GB" dirty="0"/>
          </a:p>
        </p:txBody>
      </p:sp>
    </p:spTree>
    <p:extLst>
      <p:ext uri="{BB962C8B-B14F-4D97-AF65-F5344CB8AC3E}">
        <p14:creationId xmlns:p14="http://schemas.microsoft.com/office/powerpoint/2010/main" val="22553999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03397747-AF2E-7756-B4EA-FDFB7A86F274}"/>
              </a:ext>
            </a:extLst>
          </p:cNvPr>
          <p:cNvSpPr>
            <a:spLocks noGrp="1"/>
          </p:cNvSpPr>
          <p:nvPr>
            <p:ph type="title"/>
          </p:nvPr>
        </p:nvSpPr>
        <p:spPr/>
        <p:txBody>
          <a:bodyPr/>
          <a:lstStyle/>
          <a:p>
            <a:r>
              <a:rPr kumimoji="0" lang="el-GR" altLang="el-GR" sz="3600" b="0" i="0" u="none" strike="noStrike" cap="none" normalizeH="0" baseline="0" dirty="0">
                <a:ln>
                  <a:noFill/>
                </a:ln>
                <a:solidFill>
                  <a:schemeClr val="tx1"/>
                </a:solidFill>
                <a:effectLst/>
                <a:latin typeface="Arial" panose="020B0604020202020204" pitchFamily="34" charset="0"/>
              </a:rPr>
              <a:t>Κεφάλαιο </a:t>
            </a:r>
            <a:r>
              <a:rPr kumimoji="0" lang="el-GR" altLang="el-GR" sz="3600" b="0" i="0" u="none" strike="noStrike" cap="none" normalizeH="0" baseline="0" dirty="0" smtClean="0">
                <a:ln>
                  <a:noFill/>
                </a:ln>
                <a:solidFill>
                  <a:schemeClr val="tx1"/>
                </a:solidFill>
                <a:effectLst/>
                <a:latin typeface="Arial" panose="020B0604020202020204" pitchFamily="34" charset="0"/>
              </a:rPr>
              <a:t>10 </a:t>
            </a:r>
            <a:r>
              <a:rPr kumimoji="0" lang="el-GR" altLang="el-GR" sz="3600" b="0" i="0" u="none" strike="noStrike" cap="none" normalizeH="0" baseline="0" dirty="0">
                <a:ln>
                  <a:noFill/>
                </a:ln>
                <a:solidFill>
                  <a:schemeClr val="tx1"/>
                </a:solidFill>
                <a:effectLst/>
                <a:latin typeface="Arial" panose="020B0604020202020204" pitchFamily="34" charset="0"/>
              </a:rPr>
              <a:t>και Κεφάλαιο </a:t>
            </a:r>
            <a:r>
              <a:rPr kumimoji="0" lang="el-GR" altLang="el-GR" sz="3600" b="0" i="0" u="none" strike="noStrike" cap="none" normalizeH="0" baseline="0" dirty="0" smtClean="0">
                <a:ln>
                  <a:noFill/>
                </a:ln>
                <a:solidFill>
                  <a:schemeClr val="tx1"/>
                </a:solidFill>
                <a:effectLst/>
                <a:latin typeface="Arial" panose="020B0604020202020204" pitchFamily="34" charset="0"/>
              </a:rPr>
              <a:t>11</a:t>
            </a:r>
            <a:endParaRPr lang="el-GR" dirty="0"/>
          </a:p>
        </p:txBody>
      </p:sp>
      <p:sp>
        <p:nvSpPr>
          <p:cNvPr id="3" name="Θέση περιεχομένου 2">
            <a:extLst>
              <a:ext uri="{FF2B5EF4-FFF2-40B4-BE49-F238E27FC236}">
                <a16:creationId xmlns:a16="http://schemas.microsoft.com/office/drawing/2014/main" xmlns="" id="{B566D764-A6D2-23CF-19E5-61BFBB574C49}"/>
              </a:ext>
            </a:extLst>
          </p:cNvPr>
          <p:cNvSpPr>
            <a:spLocks noGrp="1"/>
          </p:cNvSpPr>
          <p:nvPr>
            <p:ph idx="1"/>
          </p:nvPr>
        </p:nvSpPr>
        <p:spPr/>
        <p:txBody>
          <a:bodyPr>
            <a:normAutofit fontScale="92500" lnSpcReduction="10000"/>
          </a:bodyPr>
          <a:lstStyle/>
          <a:p>
            <a:r>
              <a:rPr lang="el-GR" sz="3000" dirty="0"/>
              <a:t>Κεφάλαιο 10. </a:t>
            </a:r>
            <a:r>
              <a:rPr kumimoji="0" lang="el-GR" altLang="el-GR" sz="3000" b="0" i="0" u="none" strike="noStrike" cap="none" normalizeH="0" baseline="0" dirty="0">
                <a:ln>
                  <a:noFill/>
                </a:ln>
                <a:solidFill>
                  <a:schemeClr val="tx1"/>
                </a:solidFill>
                <a:effectLst/>
              </a:rPr>
              <a:t>Αποθήκευση και παρουσίαση γνώσης</a:t>
            </a:r>
          </a:p>
          <a:p>
            <a:pPr lvl="1"/>
            <a:r>
              <a:rPr lang="el-GR" dirty="0">
                <a:effectLst/>
              </a:rPr>
              <a:t>Περιγράφεται η σχέση των συστημάτων διαχείρισης γνώσης με μια σειρά από σημαντικές</a:t>
            </a:r>
            <a:r>
              <a:rPr lang="en-US" dirty="0">
                <a:effectLst/>
              </a:rPr>
              <a:t> </a:t>
            </a:r>
            <a:r>
              <a:rPr lang="el-GR" dirty="0">
                <a:effectLst/>
              </a:rPr>
              <a:t>τεχνολογίες αποθήκευσης και παρουσίασης της γνώσης</a:t>
            </a:r>
            <a:r>
              <a:rPr lang="en-US" dirty="0">
                <a:effectLst/>
              </a:rPr>
              <a:t>.</a:t>
            </a:r>
          </a:p>
          <a:p>
            <a:pPr lvl="1">
              <a:lnSpc>
                <a:spcPct val="100000"/>
              </a:lnSpc>
            </a:pPr>
            <a:r>
              <a:rPr lang="el-GR" dirty="0"/>
              <a:t>Παρουσιάζονται οι τεχνολογίες βάσεων δεδομένων και βάσεων γνώσης,</a:t>
            </a:r>
            <a:r>
              <a:rPr lang="en-US" dirty="0"/>
              <a:t> </a:t>
            </a:r>
            <a:r>
              <a:rPr lang="el-GR" dirty="0"/>
              <a:t>οι έννοιες των αποθηκών δεδομένων, της επιχειρηματικής</a:t>
            </a:r>
            <a:r>
              <a:rPr lang="en-US" dirty="0"/>
              <a:t> </a:t>
            </a:r>
            <a:r>
              <a:rPr lang="el-GR" dirty="0"/>
              <a:t>ευφυΐας (BI), της αναλυτικής επεξεργασίας δεδομένων (OLAP), η σχέση τους με τη</a:t>
            </a:r>
            <a:r>
              <a:rPr lang="en-US" dirty="0"/>
              <a:t> </a:t>
            </a:r>
            <a:r>
              <a:rPr lang="el-GR" dirty="0"/>
              <a:t>διαχείριση γνώσης και με την εξόρυξη δεδομένων και μελέτες περίπτωσης.</a:t>
            </a:r>
          </a:p>
          <a:p>
            <a:r>
              <a:rPr lang="el-GR" sz="3000" dirty="0"/>
              <a:t>Κεφάλαιο 11. </a:t>
            </a:r>
            <a:r>
              <a:rPr kumimoji="0" lang="el-GR" altLang="el-GR" sz="3000" b="0" i="0" u="none" strike="noStrike" cap="none" normalizeH="0" baseline="0" dirty="0">
                <a:ln>
                  <a:noFill/>
                </a:ln>
                <a:solidFill>
                  <a:schemeClr val="tx1"/>
                </a:solidFill>
                <a:effectLst/>
              </a:rPr>
              <a:t>Μετάδοση και διαμοιρασμός της γνώσης</a:t>
            </a:r>
            <a:endParaRPr kumimoji="0" lang="en-US" altLang="el-GR" sz="3000" b="0" i="0" u="none" strike="noStrike" cap="none" normalizeH="0" baseline="0" dirty="0">
              <a:ln>
                <a:noFill/>
              </a:ln>
              <a:solidFill>
                <a:schemeClr val="tx1"/>
              </a:solidFill>
              <a:effectLst/>
            </a:endParaRPr>
          </a:p>
          <a:p>
            <a:pPr lvl="1"/>
            <a:r>
              <a:rPr lang="el-GR" dirty="0" smtClean="0"/>
              <a:t>Π</a:t>
            </a:r>
            <a:r>
              <a:rPr lang="el-GR" dirty="0" smtClean="0">
                <a:effectLst/>
              </a:rPr>
              <a:t>αρουσιάζονται </a:t>
            </a:r>
            <a:r>
              <a:rPr lang="el-GR" dirty="0">
                <a:effectLst/>
              </a:rPr>
              <a:t>η μετάδοση και ο διαμοιρασμός της γνώσης μέσα σε έναν οργανισμό,</a:t>
            </a:r>
            <a:r>
              <a:rPr lang="en-US" dirty="0">
                <a:effectLst/>
              </a:rPr>
              <a:t> </a:t>
            </a:r>
            <a:r>
              <a:rPr lang="el-GR" dirty="0">
                <a:effectLst/>
              </a:rPr>
              <a:t>οι κοινότητες πρακτικής, ζητήματα οργανωσιακής μάθησης και οργανωσιακής κουλτούρας και οι τεχνολογίες πληροφορίας και επικοινωνίας που αξιοποιούνται για τη μετάδοση και τον διαμοιρασμό της γνώσης στους </a:t>
            </a:r>
            <a:r>
              <a:rPr lang="el-GR" dirty="0" smtClean="0">
                <a:effectLst/>
              </a:rPr>
              <a:t>οργανισμούς.</a:t>
            </a:r>
            <a:endParaRPr lang="el-GR" dirty="0"/>
          </a:p>
        </p:txBody>
      </p:sp>
      <p:sp>
        <p:nvSpPr>
          <p:cNvPr id="4" name="Θέση υποσέλιδου 3">
            <a:extLst>
              <a:ext uri="{FF2B5EF4-FFF2-40B4-BE49-F238E27FC236}">
                <a16:creationId xmlns:a16="http://schemas.microsoft.com/office/drawing/2014/main" xmlns="" id="{F6325C3F-CB80-0C7F-3181-51DDB3E626FA}"/>
              </a:ext>
            </a:extLst>
          </p:cNvPr>
          <p:cNvSpPr>
            <a:spLocks noGrp="1"/>
          </p:cNvSpPr>
          <p:nvPr>
            <p:ph type="ftr" sz="quarter" idx="3"/>
          </p:nvPr>
        </p:nvSpPr>
        <p:spPr/>
        <p:txBody>
          <a:bodyPr/>
          <a:lstStyle/>
          <a:p>
            <a:r>
              <a:rPr lang="el-GR"/>
              <a:t>ΔΙΑΧΕΙΡΙΣΗ ΓΝΩΣΗΣ   Α. Μαρινάγη, Χ. Σκουρλάς</a:t>
            </a:r>
            <a:endParaRPr lang="en-GB" dirty="0"/>
          </a:p>
        </p:txBody>
      </p:sp>
    </p:spTree>
    <p:extLst>
      <p:ext uri="{BB962C8B-B14F-4D97-AF65-F5344CB8AC3E}">
        <p14:creationId xmlns:p14="http://schemas.microsoft.com/office/powerpoint/2010/main" val="8080663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A174AE63-02C4-62D5-214C-3BA9C30D4125}"/>
              </a:ext>
            </a:extLst>
          </p:cNvPr>
          <p:cNvSpPr>
            <a:spLocks noGrp="1"/>
          </p:cNvSpPr>
          <p:nvPr>
            <p:ph type="title"/>
          </p:nvPr>
        </p:nvSpPr>
        <p:spPr/>
        <p:txBody>
          <a:bodyPr/>
          <a:lstStyle/>
          <a:p>
            <a:r>
              <a:rPr kumimoji="0" lang="el-GR" altLang="el-GR" sz="3600" b="0" i="0" u="none" strike="noStrike" cap="none" normalizeH="0" baseline="0" dirty="0">
                <a:ln>
                  <a:noFill/>
                </a:ln>
                <a:solidFill>
                  <a:schemeClr val="tx1"/>
                </a:solidFill>
                <a:effectLst/>
                <a:latin typeface="Arial" panose="020B0604020202020204" pitchFamily="34" charset="0"/>
              </a:rPr>
              <a:t>Κεφάλαιο </a:t>
            </a:r>
            <a:r>
              <a:rPr kumimoji="0" lang="el-GR" altLang="el-GR" sz="3600" b="0" i="0" u="none" strike="noStrike" cap="none" normalizeH="0" baseline="0" dirty="0" smtClean="0">
                <a:ln>
                  <a:noFill/>
                </a:ln>
                <a:solidFill>
                  <a:schemeClr val="tx1"/>
                </a:solidFill>
                <a:effectLst/>
                <a:latin typeface="Arial" panose="020B0604020202020204" pitchFamily="34" charset="0"/>
              </a:rPr>
              <a:t>12 </a:t>
            </a:r>
            <a:r>
              <a:rPr kumimoji="0" lang="el-GR" altLang="el-GR" sz="3600" b="0" i="0" u="none" strike="noStrike" cap="none" normalizeH="0" baseline="0" dirty="0">
                <a:ln>
                  <a:noFill/>
                </a:ln>
                <a:solidFill>
                  <a:schemeClr val="tx1"/>
                </a:solidFill>
                <a:effectLst/>
                <a:latin typeface="Arial" panose="020B0604020202020204" pitchFamily="34" charset="0"/>
              </a:rPr>
              <a:t>και Κεφάλαιο </a:t>
            </a:r>
            <a:r>
              <a:rPr kumimoji="0" lang="el-GR" altLang="el-GR" sz="3600" b="0" i="0" u="none" strike="noStrike" cap="none" normalizeH="0" baseline="0" dirty="0" smtClean="0">
                <a:ln>
                  <a:noFill/>
                </a:ln>
                <a:solidFill>
                  <a:schemeClr val="tx1"/>
                </a:solidFill>
                <a:effectLst/>
                <a:latin typeface="Arial" panose="020B0604020202020204" pitchFamily="34" charset="0"/>
              </a:rPr>
              <a:t>13</a:t>
            </a:r>
            <a:endParaRPr lang="el-GR" dirty="0"/>
          </a:p>
        </p:txBody>
      </p:sp>
      <p:sp>
        <p:nvSpPr>
          <p:cNvPr id="3" name="Θέση περιεχομένου 2">
            <a:extLst>
              <a:ext uri="{FF2B5EF4-FFF2-40B4-BE49-F238E27FC236}">
                <a16:creationId xmlns:a16="http://schemas.microsoft.com/office/drawing/2014/main" xmlns="" id="{466E6460-4570-7274-E63D-B6C479A6BE2A}"/>
              </a:ext>
            </a:extLst>
          </p:cNvPr>
          <p:cNvSpPr>
            <a:spLocks noGrp="1"/>
          </p:cNvSpPr>
          <p:nvPr>
            <p:ph idx="1"/>
          </p:nvPr>
        </p:nvSpPr>
        <p:spPr/>
        <p:txBody>
          <a:bodyPr>
            <a:normAutofit/>
          </a:bodyPr>
          <a:lstStyle/>
          <a:p>
            <a:r>
              <a:rPr lang="el-GR" dirty="0"/>
              <a:t>Κεφάλαιο 12. </a:t>
            </a:r>
            <a:r>
              <a:rPr kumimoji="0" lang="el-GR" altLang="el-GR" sz="2800" b="0" i="0" u="none" strike="noStrike" cap="none" normalizeH="0" baseline="0" dirty="0">
                <a:ln>
                  <a:noFill/>
                </a:ln>
                <a:solidFill>
                  <a:schemeClr val="tx1"/>
                </a:solidFill>
                <a:effectLst/>
              </a:rPr>
              <a:t>Διαχείριση και οργάνωση γνώσης σε βιβλιοθήκες</a:t>
            </a:r>
          </a:p>
          <a:p>
            <a:pPr lvl="1"/>
            <a:r>
              <a:rPr lang="el-GR" sz="2200" dirty="0">
                <a:effectLst/>
              </a:rPr>
              <a:t>Εστιάζει στον τρόπο διαχείρισης και οργάνωσης της γνώσης σε βιβλιοθήκες αξιοποιώντας τη σύγχρονη τεχνολογία.</a:t>
            </a:r>
          </a:p>
          <a:p>
            <a:pPr lvl="1"/>
            <a:r>
              <a:rPr lang="el-GR" sz="2200" dirty="0">
                <a:effectLst/>
              </a:rPr>
              <a:t>Παρουσιάζονται τα πληροφοριακά συστήματα υπηρεσιών βιβλιοθήκης (</a:t>
            </a:r>
            <a:r>
              <a:rPr lang="el-GR" sz="2200" dirty="0" err="1">
                <a:effectLst/>
              </a:rPr>
              <a:t>Library</a:t>
            </a:r>
            <a:r>
              <a:rPr lang="el-GR" sz="2200" dirty="0">
                <a:effectLst/>
              </a:rPr>
              <a:t> Services </a:t>
            </a:r>
            <a:r>
              <a:rPr lang="el-GR" sz="2200" dirty="0" err="1">
                <a:effectLst/>
              </a:rPr>
              <a:t>Platforms</a:t>
            </a:r>
            <a:r>
              <a:rPr lang="el-GR" sz="2200" dirty="0">
                <a:effectLst/>
              </a:rPr>
              <a:t>) και οι υπηρεσίες που προσφέρουν.</a:t>
            </a:r>
          </a:p>
          <a:p>
            <a:pPr lvl="1"/>
            <a:r>
              <a:rPr lang="el-GR" sz="2200" dirty="0">
                <a:effectLst/>
              </a:rPr>
              <a:t>Παρουσιάζονται οι διεργασίες γνώσης στις βιβλιοθήκες. </a:t>
            </a:r>
            <a:endParaRPr lang="el-GR" sz="2200" dirty="0"/>
          </a:p>
          <a:p>
            <a:r>
              <a:rPr lang="el-GR" dirty="0"/>
              <a:t>Κεφάλαιο 13. </a:t>
            </a:r>
            <a:r>
              <a:rPr kumimoji="0" lang="el-GR" altLang="el-GR" sz="2800" b="0" i="0" u="none" strike="noStrike" cap="none" normalizeH="0" baseline="0" dirty="0">
                <a:ln>
                  <a:noFill/>
                </a:ln>
                <a:solidFill>
                  <a:schemeClr val="tx1"/>
                </a:solidFill>
                <a:effectLst/>
              </a:rPr>
              <a:t>Διαχείριση γνώσης για καινοτομία</a:t>
            </a:r>
          </a:p>
          <a:p>
            <a:pPr lvl="1"/>
            <a:r>
              <a:rPr lang="el-GR" sz="2200" dirty="0"/>
              <a:t>Εστιάζει στον τρόπο διαχείρισης της γνώσης για την υλοποίηση καινοτομίας.</a:t>
            </a:r>
          </a:p>
          <a:p>
            <a:pPr lvl="1"/>
            <a:r>
              <a:rPr lang="el-GR" sz="2200" dirty="0"/>
              <a:t>Παρουσιάζονται οι τύποι και τα χαρακτηριστικά της καινοτομίας και δύο μοντέλα της διαδικασίας της καινοτομίας, ο</a:t>
            </a:r>
            <a:r>
              <a:rPr lang="el-GR" sz="2200" dirty="0" smtClean="0"/>
              <a:t> </a:t>
            </a:r>
            <a:r>
              <a:rPr lang="el-GR" sz="2200" dirty="0"/>
              <a:t>ρόλος της διαχείρισης γνώσης στη διαδικασία της </a:t>
            </a:r>
            <a:r>
              <a:rPr lang="el-GR" sz="2200" dirty="0" smtClean="0"/>
              <a:t>καινοτομίας και </a:t>
            </a:r>
            <a:r>
              <a:rPr lang="el-GR" sz="2200" dirty="0"/>
              <a:t>η επίδραση του διαμοιρασμού της γνώσης στην καινοτομία.</a:t>
            </a:r>
          </a:p>
          <a:p>
            <a:endParaRPr lang="el-GR" dirty="0"/>
          </a:p>
        </p:txBody>
      </p:sp>
      <p:sp>
        <p:nvSpPr>
          <p:cNvPr id="4" name="Θέση υποσέλιδου 3">
            <a:extLst>
              <a:ext uri="{FF2B5EF4-FFF2-40B4-BE49-F238E27FC236}">
                <a16:creationId xmlns:a16="http://schemas.microsoft.com/office/drawing/2014/main" xmlns="" id="{23DD9CE5-1BFC-F1DA-6AA6-DABD2202B21D}"/>
              </a:ext>
            </a:extLst>
          </p:cNvPr>
          <p:cNvSpPr>
            <a:spLocks noGrp="1"/>
          </p:cNvSpPr>
          <p:nvPr>
            <p:ph type="ftr" sz="quarter" idx="3"/>
          </p:nvPr>
        </p:nvSpPr>
        <p:spPr/>
        <p:txBody>
          <a:bodyPr/>
          <a:lstStyle/>
          <a:p>
            <a:r>
              <a:rPr lang="el-GR"/>
              <a:t>ΔΙΑΧΕΙΡΙΣΗ ΓΝΩΣΗΣ   Α. Μαρινάγη, Χ. Σκουρλάς</a:t>
            </a:r>
            <a:endParaRPr lang="en-GB" dirty="0"/>
          </a:p>
        </p:txBody>
      </p:sp>
    </p:spTree>
    <p:extLst>
      <p:ext uri="{BB962C8B-B14F-4D97-AF65-F5344CB8AC3E}">
        <p14:creationId xmlns:p14="http://schemas.microsoft.com/office/powerpoint/2010/main" val="29099009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40E89557-805B-DEF6-E6CE-9E60866C3418}"/>
              </a:ext>
            </a:extLst>
          </p:cNvPr>
          <p:cNvSpPr>
            <a:spLocks noGrp="1"/>
          </p:cNvSpPr>
          <p:nvPr>
            <p:ph type="ctrTitle"/>
          </p:nvPr>
        </p:nvSpPr>
        <p:spPr>
          <a:xfrm>
            <a:off x="1436451" y="0"/>
            <a:ext cx="9144000" cy="1116959"/>
          </a:xfrm>
        </p:spPr>
        <p:txBody>
          <a:bodyPr>
            <a:normAutofit/>
          </a:bodyPr>
          <a:lstStyle/>
          <a:p>
            <a:r>
              <a:rPr lang="el-GR" sz="2400" dirty="0"/>
              <a:t>ΒΙΒΛΙΟΠΑΡΟΥΣΙΑΣΗ</a:t>
            </a:r>
            <a:r>
              <a:rPr lang="el-GR" sz="2800" dirty="0"/>
              <a:t> ΚΑΛΛΙΠΟΣ+</a:t>
            </a:r>
            <a:br>
              <a:rPr lang="el-GR" sz="2800" dirty="0"/>
            </a:br>
            <a:r>
              <a:rPr lang="el-GR" sz="2000" dirty="0"/>
              <a:t>13-15 Σεπτεμβρίου 2022</a:t>
            </a:r>
            <a:endParaRPr lang="en-GB" sz="2800" dirty="0"/>
          </a:p>
        </p:txBody>
      </p:sp>
      <p:sp>
        <p:nvSpPr>
          <p:cNvPr id="3" name="Υπότιτλος 2">
            <a:extLst>
              <a:ext uri="{FF2B5EF4-FFF2-40B4-BE49-F238E27FC236}">
                <a16:creationId xmlns:a16="http://schemas.microsoft.com/office/drawing/2014/main" xmlns="" id="{6CCCE500-580B-7449-3E83-8C86BB9E8B2A}"/>
              </a:ext>
            </a:extLst>
          </p:cNvPr>
          <p:cNvSpPr>
            <a:spLocks noGrp="1"/>
          </p:cNvSpPr>
          <p:nvPr>
            <p:ph type="subTitle" idx="1"/>
          </p:nvPr>
        </p:nvSpPr>
        <p:spPr>
          <a:xfrm>
            <a:off x="1524000" y="1479592"/>
            <a:ext cx="9144000" cy="2554711"/>
          </a:xfrm>
        </p:spPr>
        <p:txBody>
          <a:bodyPr>
            <a:normAutofit fontScale="85000" lnSpcReduction="20000"/>
          </a:bodyPr>
          <a:lstStyle/>
          <a:p>
            <a:r>
              <a:rPr lang="el-GR" sz="2800" b="1" dirty="0"/>
              <a:t>ΘΕΜΑΤΙΚΉ ΕΝΟΤΗΤΑ 1</a:t>
            </a:r>
          </a:p>
          <a:p>
            <a:r>
              <a:rPr lang="el-GR" sz="2800" b="1" dirty="0"/>
              <a:t>Μαθηματικά και Πληροφορική</a:t>
            </a:r>
          </a:p>
          <a:p>
            <a:endParaRPr lang="el-GR" sz="3200" b="1" dirty="0">
              <a:solidFill>
                <a:srgbClr val="0000FF"/>
              </a:solidFill>
            </a:endParaRPr>
          </a:p>
          <a:p>
            <a:endParaRPr lang="el-GR" sz="3200" b="1" dirty="0">
              <a:solidFill>
                <a:srgbClr val="0000FF"/>
              </a:solidFill>
            </a:endParaRPr>
          </a:p>
          <a:p>
            <a:r>
              <a:rPr lang="el-GR" sz="3800" b="1" dirty="0">
                <a:solidFill>
                  <a:srgbClr val="0000FF"/>
                </a:solidFill>
              </a:rPr>
              <a:t>ΔΙΑΧΕΙΡΙΣΗ ΓΝΩΣΗΣ</a:t>
            </a:r>
          </a:p>
          <a:p>
            <a:r>
              <a:rPr lang="el-GR" sz="3300" b="1" dirty="0"/>
              <a:t>Α. </a:t>
            </a:r>
            <a:r>
              <a:rPr lang="el-GR" sz="3300" b="1" dirty="0" err="1"/>
              <a:t>Μαρινάγη</a:t>
            </a:r>
            <a:r>
              <a:rPr lang="el-GR" sz="3300" b="1" dirty="0"/>
              <a:t>,    Χ. </a:t>
            </a:r>
            <a:r>
              <a:rPr lang="el-GR" sz="3300" b="1" dirty="0" err="1"/>
              <a:t>Σκουρλάς</a:t>
            </a:r>
            <a:endParaRPr lang="el-GR" sz="3300" b="1" dirty="0">
              <a:solidFill>
                <a:srgbClr val="0000FF"/>
              </a:solidFill>
            </a:endParaRPr>
          </a:p>
        </p:txBody>
      </p:sp>
      <p:pic>
        <p:nvPicPr>
          <p:cNvPr id="6" name="Εικόνα 5">
            <a:extLst>
              <a:ext uri="{FF2B5EF4-FFF2-40B4-BE49-F238E27FC236}">
                <a16:creationId xmlns:a16="http://schemas.microsoft.com/office/drawing/2014/main" xmlns="" id="{301153C3-3E61-B95C-7CE3-F783957ED623}"/>
              </a:ext>
            </a:extLst>
          </p:cNvPr>
          <p:cNvPicPr>
            <a:picLocks noChangeAspect="1"/>
          </p:cNvPicPr>
          <p:nvPr/>
        </p:nvPicPr>
        <p:blipFill>
          <a:blip r:embed="rId2"/>
          <a:stretch>
            <a:fillRect/>
          </a:stretch>
        </p:blipFill>
        <p:spPr>
          <a:xfrm>
            <a:off x="5129615" y="4065563"/>
            <a:ext cx="2040272" cy="2806470"/>
          </a:xfrm>
          <a:prstGeom prst="rect">
            <a:avLst/>
          </a:prstGeom>
        </p:spPr>
      </p:pic>
      <p:sp>
        <p:nvSpPr>
          <p:cNvPr id="4" name="TextBox 3">
            <a:extLst>
              <a:ext uri="{FF2B5EF4-FFF2-40B4-BE49-F238E27FC236}">
                <a16:creationId xmlns:a16="http://schemas.microsoft.com/office/drawing/2014/main" xmlns="" id="{2C4FEAF1-989C-2EC3-8489-0FD1410ED4DE}"/>
              </a:ext>
            </a:extLst>
          </p:cNvPr>
          <p:cNvSpPr txBox="1"/>
          <p:nvPr/>
        </p:nvSpPr>
        <p:spPr>
          <a:xfrm>
            <a:off x="7912332" y="6076950"/>
            <a:ext cx="3294108" cy="459228"/>
          </a:xfrm>
          <a:prstGeom prst="rect">
            <a:avLst/>
          </a:prstGeom>
          <a:noFill/>
        </p:spPr>
        <p:txBody>
          <a:bodyPr wrap="none" rtlCol="0">
            <a:spAutoFit/>
          </a:bodyPr>
          <a:lstStyle/>
          <a:p>
            <a:pPr algn="ctr">
              <a:lnSpc>
                <a:spcPct val="70000"/>
              </a:lnSpc>
              <a:spcBef>
                <a:spcPts val="1000"/>
              </a:spcBef>
            </a:pPr>
            <a:r>
              <a:rPr lang="el-GR" sz="3200" b="1" dirty="0">
                <a:solidFill>
                  <a:srgbClr val="0000FF"/>
                </a:solidFill>
              </a:rPr>
              <a:t>Σας ευχαριστούμε</a:t>
            </a:r>
          </a:p>
        </p:txBody>
      </p:sp>
    </p:spTree>
    <p:extLst>
      <p:ext uri="{BB962C8B-B14F-4D97-AF65-F5344CB8AC3E}">
        <p14:creationId xmlns:p14="http://schemas.microsoft.com/office/powerpoint/2010/main" val="1039706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D7150373-4E64-9607-0103-3E16DDC09AA5}"/>
              </a:ext>
            </a:extLst>
          </p:cNvPr>
          <p:cNvSpPr>
            <a:spLocks noGrp="1"/>
          </p:cNvSpPr>
          <p:nvPr>
            <p:ph type="title"/>
          </p:nvPr>
        </p:nvSpPr>
        <p:spPr>
          <a:xfrm>
            <a:off x="2113730" y="381477"/>
            <a:ext cx="10515600" cy="975995"/>
          </a:xfrm>
        </p:spPr>
        <p:txBody>
          <a:bodyPr>
            <a:normAutofit/>
          </a:bodyPr>
          <a:lstStyle/>
          <a:p>
            <a:r>
              <a:rPr lang="el-GR" sz="3600" dirty="0"/>
              <a:t>Παρουσίαση  μπροσούρας</a:t>
            </a:r>
            <a:endParaRPr lang="en-GB" sz="3600" dirty="0"/>
          </a:p>
        </p:txBody>
      </p:sp>
      <p:sp>
        <p:nvSpPr>
          <p:cNvPr id="5" name="Rectangle 6">
            <a:extLst>
              <a:ext uri="{FF2B5EF4-FFF2-40B4-BE49-F238E27FC236}">
                <a16:creationId xmlns:a16="http://schemas.microsoft.com/office/drawing/2014/main" xmlns="" id="{6291CD38-4C09-91A0-B89E-5465FBF85BCA}"/>
              </a:ext>
            </a:extLst>
          </p:cNvPr>
          <p:cNvSpPr/>
          <p:nvPr/>
        </p:nvSpPr>
        <p:spPr>
          <a:xfrm>
            <a:off x="4153126" y="2750955"/>
            <a:ext cx="7460685" cy="364715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15">
            <a:extLst>
              <a:ext uri="{FF2B5EF4-FFF2-40B4-BE49-F238E27FC236}">
                <a16:creationId xmlns:a16="http://schemas.microsoft.com/office/drawing/2014/main" xmlns="" id="{FB447D5B-A570-10B0-41DC-D3628156AECF}"/>
              </a:ext>
            </a:extLst>
          </p:cNvPr>
          <p:cNvSpPr/>
          <p:nvPr/>
        </p:nvSpPr>
        <p:spPr>
          <a:xfrm>
            <a:off x="4153126" y="1355356"/>
            <a:ext cx="7460685" cy="134030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Θέση υποσέλιδου 4">
            <a:extLst>
              <a:ext uri="{FF2B5EF4-FFF2-40B4-BE49-F238E27FC236}">
                <a16:creationId xmlns:a16="http://schemas.microsoft.com/office/drawing/2014/main" xmlns="" id="{C56270D5-B08C-4513-D19C-DA865845A4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a:t>ΔΙΑΧΕΙΡΙΣΗ ΓΝΩΣΗΣ   Α. Μαρινάγη, Χ. Σκουρλάς</a:t>
            </a:r>
            <a:endParaRPr lang="en-GB" dirty="0"/>
          </a:p>
        </p:txBody>
      </p:sp>
      <p:pic>
        <p:nvPicPr>
          <p:cNvPr id="13" name="Εικόνα 12">
            <a:extLst>
              <a:ext uri="{FF2B5EF4-FFF2-40B4-BE49-F238E27FC236}">
                <a16:creationId xmlns:a16="http://schemas.microsoft.com/office/drawing/2014/main" xmlns="" id="{6C5402D0-C2D0-0A23-8BF8-B504B300FC4A}"/>
              </a:ext>
            </a:extLst>
          </p:cNvPr>
          <p:cNvPicPr>
            <a:picLocks noChangeAspect="1"/>
          </p:cNvPicPr>
          <p:nvPr/>
        </p:nvPicPr>
        <p:blipFill>
          <a:blip r:embed="rId2"/>
          <a:stretch>
            <a:fillRect/>
          </a:stretch>
        </p:blipFill>
        <p:spPr>
          <a:xfrm>
            <a:off x="834899" y="1628963"/>
            <a:ext cx="3203701" cy="4455896"/>
          </a:xfrm>
          <a:prstGeom prst="rect">
            <a:avLst/>
          </a:prstGeom>
        </p:spPr>
      </p:pic>
      <p:sp>
        <p:nvSpPr>
          <p:cNvPr id="15" name="TextBox 14">
            <a:extLst>
              <a:ext uri="{FF2B5EF4-FFF2-40B4-BE49-F238E27FC236}">
                <a16:creationId xmlns:a16="http://schemas.microsoft.com/office/drawing/2014/main" xmlns="" id="{B634D2E8-E722-AB50-C030-8AB4EF234BE2}"/>
              </a:ext>
            </a:extLst>
          </p:cNvPr>
          <p:cNvSpPr txBox="1"/>
          <p:nvPr/>
        </p:nvSpPr>
        <p:spPr>
          <a:xfrm>
            <a:off x="4153126" y="2732086"/>
            <a:ext cx="7460685" cy="3647152"/>
          </a:xfrm>
          <a:prstGeom prst="rect">
            <a:avLst/>
          </a:prstGeom>
          <a:noFill/>
        </p:spPr>
        <p:txBody>
          <a:bodyPr wrap="square">
            <a:spAutoFit/>
          </a:bodyPr>
          <a:lstStyle/>
          <a:p>
            <a:r>
              <a:rPr lang="el-GR" sz="1200" b="1" dirty="0"/>
              <a:t>ΠΕΡΙΛΗΨΗ</a:t>
            </a:r>
          </a:p>
          <a:p>
            <a:r>
              <a:rPr lang="el-GR" sz="1050" dirty="0"/>
              <a:t>Το συγκεκριμένο σύγγραμμα έχει ως στόχο να παρουσιάσει τις βασικές έννοιες της διαχείρισης γνώσης και να εστιάσει στον ρόλο της διαχείρισης γνώσης στους σύγχρονους οργανισμούς, όπου οι εργάτες γνώσης αποτελούν την πλειονότητα των εργαζομένων. Συγκεκριμένα, το σύγγραμμα ξεκινάει με μια εισαγωγή στη διαχείριση της γνώσης, προσπαθώντας να παρουσιαστεί σύντομα το εννοιολογικό πλαίσιο και να προετοιμαστεί ο αναγνώστης για τα θέματα που θα αναλυθούν στα υπόλοιπα κεφάλαια. Στη συνέχεια αναλύεται η έννοια του διανοητικού κεφαλαίου του οργανισμού και παρουσιάζονται επιλεγμένα μοντέλα διαχείρισης γνώσης. Επιπρόσθετα, εξετάζεται το επιχειρηματικό περιβάλλον των οργανισμών και παρουσιάζονται οι παράγοντες που επηρεάζουν το επιχειρηματικό περιβάλλον, η στρατηγική ανάλυση, η στρατηγική της διαχείρισης γνώσης και η στρατηγική διαχείριση της γνώσης στους οργανισμούς. Ακολουθεί η παρουσίαση δημοφιλούς διαδικασίας καθοδήγησης αλλαγών σε οργανισμούς και μελέτης περίπτωσης. Επίσης, ακολουθεί η παρουσίαση προσεγγίσεων και τεχνικών στη σύλληψη και καταγραφή της γνώσης, και μελετών περίπτωσης. Στη συνέχεια, παρουσιάζονται τα Συστήματα Διαχείρισης Γνώσης, αναλύονται οι συνιστώσες τεχνολογίες τους και παρουσιάζονται τεχνολογίες αιχμής της Βιομηχανίας 4.0, οι οποίες μπορούν να υποστηρίξουν τις διαδικασίες της διαχείρισης γνώσης. Ακολουθούν θέματα που σχετίζονται με την ανακάλυψη, ανάκτηση και αξιολόγηση της γνώσης, όπως η εξόρυξη δεδομένων, τα συστήματα ανάκτησης πληροφοριών και η εξατομίκευση. Στη συνέχεια το σύγγραμμα εστιάζει στα συστήματα οργάνωσης γνώσεων. Παρουσιάζονται μοντέλα οργάνωσης δεδομένων και αναλύονται η έννοια των </a:t>
            </a:r>
            <a:r>
              <a:rPr lang="el-GR" sz="1050" dirty="0" err="1"/>
              <a:t>μεταδεδομένων</a:t>
            </a:r>
            <a:r>
              <a:rPr lang="el-GR" sz="1050" dirty="0"/>
              <a:t>, ο σημασιολογικός ιστός και η σημασία των ανοικτών και των διασυνδεδεμένων δεδομένων στην ανακάλυψη νέας σημασιολογικής γνώσης. Ακολουθεί η παρουσίαση των συστημάτων αποθήκευσης και παρουσίασης της γνώσης. Παρουσιάζονται οι έννοιες της Επιχειρηματικής Ευφυΐας, των Αποθηκών Δεδομένων και της αναλυτικής επεξεργασίας δεδομένων. Ακολουθεί η παρουσίαση των εννοιών της </a:t>
            </a:r>
            <a:r>
              <a:rPr lang="el-GR" sz="1050" dirty="0" err="1"/>
              <a:t>οργανωσιακής</a:t>
            </a:r>
            <a:r>
              <a:rPr lang="el-GR" sz="1050" dirty="0"/>
              <a:t> μάθησης και του οργανισμού μάθησης, και αναλύεται ο ρόλος των Κοινοτήτων Πρακτικής στη μετάδοση και τον διαμοιρασμό της γνώσης στους οργανισμούς. Επίσης, παρουσιάζονται τεχνολογίες που χρησιμοποιούνται για τη μετάδοση και τον διαμοιρασμό της γνώσης. Στη συνέχεια, περιγράφονται η διαχείριση και η οργάνωση γνώσης σε βιβλιοθήκες. Τέλος, ακολουθεί συζήτηση με αντικείμενο την καινοτομία και τους παράγοντες που ενισχύουν τη μετατροπή της γνώσης σε καινοτομία.</a:t>
            </a:r>
          </a:p>
        </p:txBody>
      </p:sp>
      <p:sp>
        <p:nvSpPr>
          <p:cNvPr id="17" name="TextBox 16">
            <a:extLst>
              <a:ext uri="{FF2B5EF4-FFF2-40B4-BE49-F238E27FC236}">
                <a16:creationId xmlns:a16="http://schemas.microsoft.com/office/drawing/2014/main" xmlns="" id="{7FB18859-BABE-3702-A916-C8B157F52C32}"/>
              </a:ext>
            </a:extLst>
          </p:cNvPr>
          <p:cNvSpPr txBox="1"/>
          <p:nvPr/>
        </p:nvSpPr>
        <p:spPr>
          <a:xfrm>
            <a:off x="4153126" y="1391436"/>
            <a:ext cx="7158913" cy="1323439"/>
          </a:xfrm>
          <a:prstGeom prst="rect">
            <a:avLst/>
          </a:prstGeom>
          <a:noFill/>
        </p:spPr>
        <p:txBody>
          <a:bodyPr wrap="square">
            <a:spAutoFit/>
          </a:bodyPr>
          <a:lstStyle/>
          <a:p>
            <a:pPr marL="360363" indent="-360363" algn="just"/>
            <a:r>
              <a:rPr lang="el-GR" sz="1000" b="1" u="sng" dirty="0"/>
              <a:t>Τίτλος:</a:t>
            </a:r>
            <a:r>
              <a:rPr lang="el-GR" sz="1000" b="1" dirty="0"/>
              <a:t>    ΔΙΑΧΕΙΡΙΣΗ ΓΝΩΣΗΣ</a:t>
            </a:r>
          </a:p>
          <a:p>
            <a:pPr marL="360363" indent="-360363" algn="just"/>
            <a:r>
              <a:rPr lang="el-GR" sz="1000" b="1" u="sng" dirty="0"/>
              <a:t>Υπότιτλος</a:t>
            </a:r>
            <a:r>
              <a:rPr lang="el-GR" sz="1000" b="1" dirty="0"/>
              <a:t>: 	-</a:t>
            </a:r>
            <a:endParaRPr lang="el-GR" sz="1000" dirty="0"/>
          </a:p>
          <a:p>
            <a:pPr marL="360363" indent="-360363" algn="just"/>
            <a:r>
              <a:rPr lang="el-GR" sz="1000" b="1" u="sng" dirty="0"/>
              <a:t>Συγγραφείς</a:t>
            </a:r>
            <a:r>
              <a:rPr lang="el-GR" sz="1000" b="1" dirty="0"/>
              <a:t>:</a:t>
            </a:r>
            <a:r>
              <a:rPr lang="el-GR" sz="1000" dirty="0"/>
              <a:t> Α. </a:t>
            </a:r>
            <a:r>
              <a:rPr lang="el-GR" sz="1000" dirty="0" err="1"/>
              <a:t>Μαρινάγη</a:t>
            </a:r>
            <a:r>
              <a:rPr lang="el-GR" sz="1000" dirty="0"/>
              <a:t>, Χ. </a:t>
            </a:r>
            <a:r>
              <a:rPr lang="el-GR" sz="1000" dirty="0" err="1"/>
              <a:t>Σκουρλάς</a:t>
            </a:r>
            <a:endParaRPr lang="el-GR" sz="1000" dirty="0"/>
          </a:p>
          <a:p>
            <a:pPr marL="360363" indent="-360363" algn="just"/>
            <a:r>
              <a:rPr lang="en-US" sz="1000" b="1" u="sng" dirty="0"/>
              <a:t>ISBN</a:t>
            </a:r>
            <a:r>
              <a:rPr lang="en-US" sz="1000" b="1" dirty="0"/>
              <a:t>:	</a:t>
            </a:r>
            <a:r>
              <a:rPr lang="el-GR" sz="1000" b="0" i="0" u="none" strike="noStrike" baseline="0" dirty="0">
                <a:latin typeface="Ubuntu-Light"/>
              </a:rPr>
              <a:t>978-618-85850-1-0</a:t>
            </a:r>
          </a:p>
          <a:p>
            <a:pPr marL="360363" indent="-360363" algn="just"/>
            <a:r>
              <a:rPr lang="en-US" sz="1000" b="1" u="sng" dirty="0"/>
              <a:t>DOI</a:t>
            </a:r>
            <a:r>
              <a:rPr lang="en-US" sz="1000" b="1" dirty="0"/>
              <a:t>:	</a:t>
            </a:r>
            <a:r>
              <a:rPr lang="el-GR" sz="1000" b="0" i="0" u="none" strike="noStrike" baseline="0" dirty="0">
                <a:latin typeface="Ubuntu-Light"/>
                <a:hlinkClick r:id="rId3"/>
              </a:rPr>
              <a:t>http://dx.doi.org/10.57713/kallipos-27</a:t>
            </a:r>
            <a:r>
              <a:rPr lang="el-GR" sz="1000" b="0" i="0" u="none" strike="noStrike" baseline="0" dirty="0">
                <a:latin typeface="Ubuntu-Light"/>
              </a:rPr>
              <a:t> </a:t>
            </a:r>
            <a:endParaRPr lang="en-US" sz="1000" dirty="0"/>
          </a:p>
          <a:p>
            <a:pPr marL="360363" indent="-360363" algn="just"/>
            <a:endParaRPr lang="en-US" sz="1000" b="1" dirty="0"/>
          </a:p>
          <a:p>
            <a:pPr algn="l"/>
            <a:r>
              <a:rPr lang="el-GR" sz="1000" b="1" u="sng" dirty="0"/>
              <a:t>Βιβλιογραφική αναφορά</a:t>
            </a:r>
            <a:r>
              <a:rPr lang="el-GR" sz="1000" b="1" dirty="0"/>
              <a:t>: </a:t>
            </a:r>
            <a:r>
              <a:rPr lang="el-GR" sz="1000" dirty="0" err="1"/>
              <a:t>Μαρινάγη</a:t>
            </a:r>
            <a:r>
              <a:rPr lang="el-GR" sz="1000" dirty="0"/>
              <a:t>, Α., &amp; </a:t>
            </a:r>
            <a:r>
              <a:rPr lang="el-GR" sz="1000" dirty="0" err="1"/>
              <a:t>Σκουρλάς</a:t>
            </a:r>
            <a:r>
              <a:rPr lang="el-GR" sz="1000" dirty="0"/>
              <a:t>, Χ. (2022). </a:t>
            </a:r>
            <a:r>
              <a:rPr lang="el-GR" sz="1000" i="1" dirty="0"/>
              <a:t>Διαχείριση γνώσης </a:t>
            </a:r>
            <a:r>
              <a:rPr lang="el-GR" sz="1000" dirty="0"/>
              <a:t>[Προπτυχιακό εγχειρίδιο]. </a:t>
            </a:r>
            <a:r>
              <a:rPr lang="el-GR" sz="1000" dirty="0" err="1"/>
              <a:t>Κάλλιπος</a:t>
            </a:r>
            <a:r>
              <a:rPr lang="el-GR" sz="1000" dirty="0"/>
              <a:t>, Ανοικτές Ακαδημαϊκές Εκδόσεις. </a:t>
            </a:r>
            <a:r>
              <a:rPr lang="el-GR" sz="1000" b="0" i="0" u="none" strike="noStrike" baseline="0" dirty="0">
                <a:latin typeface="Calibri" panose="020F0502020204030204" pitchFamily="34" charset="0"/>
                <a:cs typeface="Calibri" panose="020F0502020204030204" pitchFamily="34" charset="0"/>
                <a:hlinkClick r:id="rId3"/>
              </a:rPr>
              <a:t>http://dx.doi.org/10.57713/kallipos-27</a:t>
            </a:r>
            <a:r>
              <a:rPr lang="el-GR" sz="1000" b="0" i="0" u="none" strike="noStrike" baseline="0" dirty="0">
                <a:latin typeface="Calibri" panose="020F0502020204030204" pitchFamily="34" charset="0"/>
                <a:cs typeface="Calibri" panose="020F0502020204030204" pitchFamily="34" charset="0"/>
              </a:rPr>
              <a:t> </a:t>
            </a:r>
            <a:endParaRPr lang="en-US" sz="1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63022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18A4036D-C9D0-F4F0-9A1B-1FDFA0137EA3}"/>
              </a:ext>
            </a:extLst>
          </p:cNvPr>
          <p:cNvSpPr>
            <a:spLocks noGrp="1"/>
          </p:cNvSpPr>
          <p:nvPr>
            <p:ph type="title"/>
          </p:nvPr>
        </p:nvSpPr>
        <p:spPr>
          <a:xfrm>
            <a:off x="2031076" y="304589"/>
            <a:ext cx="10515600" cy="1148715"/>
          </a:xfrm>
        </p:spPr>
        <p:txBody>
          <a:bodyPr/>
          <a:lstStyle/>
          <a:p>
            <a:r>
              <a:rPr lang="el-GR" dirty="0"/>
              <a:t>Στοιχεία Βιβλίου</a:t>
            </a:r>
            <a:endParaRPr lang="en-GB" dirty="0"/>
          </a:p>
        </p:txBody>
      </p:sp>
      <p:grpSp>
        <p:nvGrpSpPr>
          <p:cNvPr id="8" name="Group 14">
            <a:extLst>
              <a:ext uri="{FF2B5EF4-FFF2-40B4-BE49-F238E27FC236}">
                <a16:creationId xmlns:a16="http://schemas.microsoft.com/office/drawing/2014/main" xmlns="" id="{506C79BA-98AF-E273-68B3-65E8554BD22B}"/>
              </a:ext>
            </a:extLst>
          </p:cNvPr>
          <p:cNvGrpSpPr/>
          <p:nvPr/>
        </p:nvGrpSpPr>
        <p:grpSpPr>
          <a:xfrm>
            <a:off x="2031077" y="1372070"/>
            <a:ext cx="9323026" cy="4820184"/>
            <a:chOff x="3208193" y="2211097"/>
            <a:chExt cx="2051312" cy="5193702"/>
          </a:xfrm>
        </p:grpSpPr>
        <p:sp>
          <p:nvSpPr>
            <p:cNvPr id="9" name="Rectangle 15">
              <a:extLst>
                <a:ext uri="{FF2B5EF4-FFF2-40B4-BE49-F238E27FC236}">
                  <a16:creationId xmlns:a16="http://schemas.microsoft.com/office/drawing/2014/main" xmlns="" id="{2D645A5F-FF7F-FF34-0004-CF98B2AD8B0F}"/>
                </a:ext>
              </a:extLst>
            </p:cNvPr>
            <p:cNvSpPr/>
            <p:nvPr/>
          </p:nvSpPr>
          <p:spPr>
            <a:xfrm>
              <a:off x="3208193" y="2211097"/>
              <a:ext cx="1899894" cy="519370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400"/>
            </a:p>
          </p:txBody>
        </p:sp>
        <p:sp>
          <p:nvSpPr>
            <p:cNvPr id="10" name="TextBox 9">
              <a:extLst>
                <a:ext uri="{FF2B5EF4-FFF2-40B4-BE49-F238E27FC236}">
                  <a16:creationId xmlns:a16="http://schemas.microsoft.com/office/drawing/2014/main" xmlns="" id="{48155E8E-E3D9-49A4-47E4-76559C1187B2}"/>
                </a:ext>
              </a:extLst>
            </p:cNvPr>
            <p:cNvSpPr txBox="1"/>
            <p:nvPr/>
          </p:nvSpPr>
          <p:spPr>
            <a:xfrm>
              <a:off x="3208193" y="2266368"/>
              <a:ext cx="2051312" cy="4510117"/>
            </a:xfrm>
            <a:prstGeom prst="rect">
              <a:avLst/>
            </a:prstGeom>
            <a:noFill/>
          </p:spPr>
          <p:txBody>
            <a:bodyPr wrap="square">
              <a:spAutoFit/>
            </a:bodyPr>
            <a:lstStyle/>
            <a:p>
              <a:pPr marL="360363" indent="-360363" algn="just"/>
              <a:r>
                <a:rPr lang="el-GR" sz="1400" b="1" u="sng" dirty="0"/>
                <a:t>Τίτλος:</a:t>
              </a:r>
              <a:r>
                <a:rPr lang="el-GR" sz="1400" b="1" dirty="0"/>
                <a:t>    ΔΙΑΧΕΙΡΙΣΗ ΓΝΩΣΗΣ</a:t>
              </a:r>
            </a:p>
            <a:p>
              <a:pPr marL="360363" indent="-360363" algn="just"/>
              <a:r>
                <a:rPr lang="el-GR" sz="1400" b="1" u="sng" dirty="0"/>
                <a:t>Υπότιτλος</a:t>
              </a:r>
              <a:r>
                <a:rPr lang="el-GR" sz="1400" b="1" dirty="0"/>
                <a:t>: 	-</a:t>
              </a:r>
              <a:endParaRPr lang="el-GR" sz="1400" dirty="0"/>
            </a:p>
            <a:p>
              <a:pPr marL="360363" indent="-360363" algn="just"/>
              <a:r>
                <a:rPr lang="el-GR" sz="1400" b="1" u="sng" dirty="0"/>
                <a:t>Συγγραφείς</a:t>
              </a:r>
              <a:r>
                <a:rPr lang="el-GR" sz="1400" b="1" dirty="0"/>
                <a:t>:</a:t>
              </a:r>
              <a:r>
                <a:rPr lang="el-GR" sz="1400" dirty="0"/>
                <a:t> Α. </a:t>
              </a:r>
              <a:r>
                <a:rPr lang="el-GR" sz="1400" dirty="0" err="1"/>
                <a:t>Μαρινάγη</a:t>
              </a:r>
              <a:r>
                <a:rPr lang="el-GR" sz="1400" dirty="0"/>
                <a:t>, Χ. </a:t>
              </a:r>
              <a:r>
                <a:rPr lang="el-GR" sz="1400" dirty="0" err="1"/>
                <a:t>Σκουρλάς</a:t>
              </a:r>
              <a:endParaRPr lang="el-GR" sz="1400" dirty="0"/>
            </a:p>
            <a:p>
              <a:pPr marL="360363" indent="-360363" algn="just"/>
              <a:r>
                <a:rPr lang="en-US" sz="1400" b="1" u="sng" dirty="0"/>
                <a:t>ISBN</a:t>
              </a:r>
              <a:r>
                <a:rPr lang="en-US" sz="1400" b="1" dirty="0"/>
                <a:t>:   </a:t>
              </a:r>
              <a:r>
                <a:rPr lang="el-GR" sz="1400" b="0" i="0" u="none" strike="noStrike" baseline="0" dirty="0">
                  <a:latin typeface="Ubuntu-Light"/>
                </a:rPr>
                <a:t>978-618-85850-1-0</a:t>
              </a:r>
            </a:p>
            <a:p>
              <a:pPr marL="360363" indent="-360363" algn="just"/>
              <a:r>
                <a:rPr lang="en-US" sz="1400" b="1" u="sng" dirty="0"/>
                <a:t>DOI</a:t>
              </a:r>
              <a:r>
                <a:rPr lang="en-US" sz="1400" b="1" dirty="0"/>
                <a:t>:	</a:t>
              </a:r>
              <a:r>
                <a:rPr lang="el-GR" sz="1400" b="0" i="0" u="none" strike="noStrike" baseline="0" dirty="0">
                  <a:latin typeface="Ubuntu-Light"/>
                  <a:hlinkClick r:id="rId2"/>
                </a:rPr>
                <a:t>http://dx.doi.org/10.57713/kallipos-27</a:t>
              </a:r>
              <a:r>
                <a:rPr lang="el-GR" sz="1400" b="0" i="0" u="none" strike="noStrike" baseline="0" dirty="0">
                  <a:latin typeface="Ubuntu-Light"/>
                </a:rPr>
                <a:t> </a:t>
              </a:r>
              <a:endParaRPr lang="en-US" sz="1100" dirty="0"/>
            </a:p>
            <a:p>
              <a:pPr marL="360363" indent="-360363" algn="just"/>
              <a:endParaRPr lang="en-US" sz="1400" b="1" dirty="0"/>
            </a:p>
            <a:p>
              <a:pPr algn="l"/>
              <a:r>
                <a:rPr lang="el-GR" sz="1400" b="1" u="sng" dirty="0"/>
                <a:t>Βιβλιογραφική αναφορά</a:t>
              </a:r>
              <a:r>
                <a:rPr lang="el-GR" sz="1400" b="1" dirty="0"/>
                <a:t>: </a:t>
              </a:r>
              <a:r>
                <a:rPr lang="el-GR" sz="1400" dirty="0" err="1"/>
                <a:t>Μαρινάγη</a:t>
              </a:r>
              <a:r>
                <a:rPr lang="el-GR" sz="1400" dirty="0"/>
                <a:t>, Α., &amp; </a:t>
              </a:r>
              <a:r>
                <a:rPr lang="el-GR" sz="1400" dirty="0" err="1"/>
                <a:t>Σκουρλάς</a:t>
              </a:r>
              <a:r>
                <a:rPr lang="el-GR" sz="1400" dirty="0"/>
                <a:t>, Χ. (2022). </a:t>
              </a:r>
              <a:r>
                <a:rPr lang="el-GR" sz="1400" i="1" dirty="0"/>
                <a:t>Διαχείριση γνώσης </a:t>
              </a:r>
              <a:r>
                <a:rPr lang="el-GR" sz="1400" dirty="0"/>
                <a:t>[Προπτυχιακό εγχειρίδιο].</a:t>
              </a:r>
            </a:p>
            <a:p>
              <a:pPr algn="l"/>
              <a:r>
                <a:rPr lang="el-GR" sz="1400" dirty="0" err="1"/>
                <a:t>Κάλλιπος</a:t>
              </a:r>
              <a:r>
                <a:rPr lang="el-GR" sz="1400" dirty="0"/>
                <a:t>, Ανοικτές Ακαδημαϊκές Εκδόσεις. </a:t>
              </a:r>
              <a:r>
                <a:rPr lang="el-GR" sz="1400" b="0" i="0" u="none" strike="noStrike" baseline="0" dirty="0">
                  <a:latin typeface="Ubuntu-Light"/>
                  <a:hlinkClick r:id="rId2"/>
                </a:rPr>
                <a:t>http://dx.doi.org/10.57713/kallipos-27</a:t>
              </a:r>
              <a:r>
                <a:rPr lang="el-GR" sz="1400" b="0" i="0" u="none" strike="noStrike" baseline="0" dirty="0">
                  <a:latin typeface="Ubuntu-Light"/>
                </a:rPr>
                <a:t> </a:t>
              </a:r>
              <a:endParaRPr lang="en-US" sz="1400" dirty="0"/>
            </a:p>
            <a:p>
              <a:pPr>
                <a:spcAft>
                  <a:spcPts val="600"/>
                </a:spcAft>
              </a:pPr>
              <a:endParaRPr lang="el-GR" sz="1400" b="1" u="sng" dirty="0"/>
            </a:p>
            <a:p>
              <a:pPr>
                <a:spcAft>
                  <a:spcPts val="600"/>
                </a:spcAft>
              </a:pPr>
              <a:r>
                <a:rPr lang="el-GR" sz="1400" b="1" u="sng" dirty="0"/>
                <a:t>Θεματικές περιοχές</a:t>
              </a:r>
              <a:r>
                <a:rPr lang="en-US" sz="1400" b="1" u="sng" dirty="0"/>
                <a:t>: </a:t>
              </a:r>
              <a:r>
                <a:rPr lang="el-GR" sz="1400" dirty="0"/>
                <a:t>ΜΑΘΗΜΑΤΙΚΑ ΚΑΙ ΠΛΗΡΟΦΟΡΙΚΗ</a:t>
              </a:r>
              <a:r>
                <a:rPr lang="en-US" sz="1400" dirty="0"/>
                <a:t>,</a:t>
              </a:r>
              <a:r>
                <a:rPr lang="el-GR" sz="1400" dirty="0"/>
                <a:t> ΕΠΙΣΤΗΜΗ </a:t>
              </a:r>
              <a:r>
                <a:rPr lang="el-GR" sz="1400" dirty="0" smtClean="0"/>
                <a:t>ΥΠΟΛΟΓΙΣΤΩΝ/ΠΛΗΡΟΦΟΡΙΚΗ</a:t>
              </a:r>
              <a:r>
                <a:rPr lang="en-US" sz="1400" dirty="0" smtClean="0"/>
                <a:t>,</a:t>
              </a:r>
              <a:r>
                <a:rPr lang="el-GR" sz="1400" dirty="0" smtClean="0"/>
                <a:t> </a:t>
              </a:r>
              <a:r>
                <a:rPr lang="el-GR" sz="1400" dirty="0"/>
                <a:t>ΔΙΑΧΕΙΡΙΣΗ ΠΛΗΡΟΦΟΡΙΑΣ</a:t>
              </a:r>
              <a:endParaRPr lang="en-GB" sz="1400" dirty="0"/>
            </a:p>
            <a:p>
              <a:r>
                <a:rPr lang="el-GR" sz="1400" b="1" u="sng" dirty="0"/>
                <a:t>Λέξεις-κλειδιά</a:t>
              </a:r>
              <a:r>
                <a:rPr lang="el-GR" sz="1400" b="1" dirty="0"/>
                <a:t>: </a:t>
              </a:r>
              <a:r>
                <a:rPr lang="el-GR" sz="1400" dirty="0"/>
                <a:t>Διανοητικό κεφάλαιο/ Άρρητη </a:t>
              </a:r>
              <a:r>
                <a:rPr lang="el-GR" sz="1400" dirty="0" smtClean="0"/>
                <a:t>γνώση</a:t>
              </a:r>
              <a:r>
                <a:rPr lang="en-US" sz="1400" dirty="0" smtClean="0"/>
                <a:t> </a:t>
              </a:r>
              <a:r>
                <a:rPr lang="el-GR" sz="1400" dirty="0" smtClean="0"/>
                <a:t>/ </a:t>
              </a:r>
              <a:r>
                <a:rPr lang="el-GR" sz="1400" dirty="0"/>
                <a:t>Καταγραφή </a:t>
              </a:r>
              <a:r>
                <a:rPr lang="el-GR" sz="1400" dirty="0" smtClean="0"/>
                <a:t>γνώσης</a:t>
              </a:r>
              <a:r>
                <a:rPr lang="en-US" sz="1400" dirty="0" smtClean="0"/>
                <a:t> </a:t>
              </a:r>
              <a:r>
                <a:rPr lang="el-GR" sz="1400" dirty="0" smtClean="0"/>
                <a:t>/ </a:t>
              </a:r>
              <a:r>
                <a:rPr lang="el-GR" sz="1400" dirty="0"/>
                <a:t>Σύλληψη </a:t>
              </a:r>
              <a:r>
                <a:rPr lang="el-GR" sz="1400" dirty="0" smtClean="0"/>
                <a:t>γνώσης</a:t>
              </a:r>
              <a:r>
                <a:rPr lang="en-US" sz="1400" dirty="0" smtClean="0"/>
                <a:t> </a:t>
              </a:r>
              <a:r>
                <a:rPr lang="el-GR" sz="1400" dirty="0" smtClean="0"/>
                <a:t>/ </a:t>
              </a:r>
              <a:r>
                <a:rPr lang="el-GR" sz="1400" dirty="0"/>
                <a:t>Διαχείριση </a:t>
              </a:r>
              <a:r>
                <a:rPr lang="el-GR" sz="1400" dirty="0" smtClean="0"/>
                <a:t>αλλαγής</a:t>
              </a:r>
              <a:r>
                <a:rPr lang="en-US" sz="1400" dirty="0" smtClean="0"/>
                <a:t> </a:t>
              </a:r>
              <a:r>
                <a:rPr lang="el-GR" sz="1400" dirty="0" smtClean="0"/>
                <a:t>/ </a:t>
              </a:r>
              <a:r>
                <a:rPr lang="el-GR" sz="1400" dirty="0"/>
                <a:t>Μετάδοση </a:t>
              </a:r>
              <a:r>
                <a:rPr lang="el-GR" sz="1400" dirty="0" smtClean="0"/>
                <a:t>γνώσης</a:t>
              </a:r>
              <a:r>
                <a:rPr lang="en-US" sz="1400" dirty="0" smtClean="0"/>
                <a:t> </a:t>
              </a:r>
              <a:r>
                <a:rPr lang="el-GR" sz="1400" dirty="0" smtClean="0"/>
                <a:t>/ </a:t>
              </a:r>
              <a:r>
                <a:rPr lang="el-GR" sz="1400" dirty="0"/>
                <a:t>Διαμοιρασμός </a:t>
              </a:r>
              <a:r>
                <a:rPr lang="el-GR" sz="1400" dirty="0" smtClean="0"/>
                <a:t>γνώσης</a:t>
              </a:r>
              <a:r>
                <a:rPr lang="en-US" sz="1400" dirty="0" smtClean="0"/>
                <a:t> </a:t>
              </a:r>
              <a:r>
                <a:rPr lang="el-GR" sz="1400" dirty="0" smtClean="0"/>
                <a:t>/ </a:t>
              </a:r>
              <a:r>
                <a:rPr lang="el-GR" sz="1400" dirty="0"/>
                <a:t>Εξόρυξη </a:t>
              </a:r>
              <a:r>
                <a:rPr lang="el-GR" sz="1400" dirty="0" smtClean="0"/>
                <a:t>δεδομένων</a:t>
              </a:r>
              <a:r>
                <a:rPr lang="en-US" sz="1400" dirty="0" smtClean="0"/>
                <a:t> </a:t>
              </a:r>
              <a:r>
                <a:rPr lang="el-GR" sz="1400" dirty="0" smtClean="0"/>
                <a:t>/ </a:t>
              </a:r>
              <a:r>
                <a:rPr lang="el-GR" sz="1400" dirty="0"/>
                <a:t>Αποθήκες </a:t>
              </a:r>
              <a:r>
                <a:rPr lang="el-GR" sz="1400" dirty="0" smtClean="0"/>
                <a:t>δεδομένων</a:t>
              </a:r>
              <a:r>
                <a:rPr lang="en-US" sz="1400" dirty="0" smtClean="0"/>
                <a:t> </a:t>
              </a:r>
              <a:r>
                <a:rPr lang="el-GR" sz="1400" dirty="0" smtClean="0"/>
                <a:t>/ </a:t>
              </a:r>
              <a:r>
                <a:rPr lang="el-GR" sz="1400" dirty="0"/>
                <a:t>Επιχειρηματική </a:t>
              </a:r>
              <a:r>
                <a:rPr lang="el-GR" sz="1400" dirty="0" smtClean="0"/>
                <a:t>Ευφυΐα</a:t>
              </a:r>
              <a:r>
                <a:rPr lang="en-US" sz="1400" dirty="0" smtClean="0"/>
                <a:t> </a:t>
              </a:r>
              <a:r>
                <a:rPr lang="el-GR" sz="1400" dirty="0" smtClean="0"/>
                <a:t>/ </a:t>
              </a:r>
              <a:endParaRPr lang="el-GR" sz="1400" dirty="0"/>
            </a:p>
            <a:p>
              <a:r>
                <a:rPr lang="el-GR" sz="1400" dirty="0"/>
                <a:t>Συστήματα οργάνωσης </a:t>
              </a:r>
              <a:r>
                <a:rPr lang="el-GR" sz="1400" dirty="0" smtClean="0"/>
                <a:t>γνώσης</a:t>
              </a:r>
              <a:r>
                <a:rPr lang="en-US" sz="1400" dirty="0" smtClean="0"/>
                <a:t> </a:t>
              </a:r>
              <a:r>
                <a:rPr lang="el-GR" sz="1400" dirty="0" smtClean="0"/>
                <a:t>/ </a:t>
              </a:r>
              <a:r>
                <a:rPr lang="el-GR" sz="1400" dirty="0"/>
                <a:t>Οργανωσιακή </a:t>
              </a:r>
              <a:r>
                <a:rPr lang="el-GR" sz="1400" dirty="0" smtClean="0"/>
                <a:t>μάθηση</a:t>
              </a:r>
              <a:r>
                <a:rPr lang="en-US" sz="1400" dirty="0" smtClean="0"/>
                <a:t> </a:t>
              </a:r>
              <a:r>
                <a:rPr lang="el-GR" sz="1400" dirty="0" smtClean="0"/>
                <a:t>/ </a:t>
              </a:r>
              <a:r>
                <a:rPr lang="el-GR" sz="1400" dirty="0"/>
                <a:t>Διαδικασίες </a:t>
              </a:r>
              <a:r>
                <a:rPr lang="el-GR" sz="1400" dirty="0" smtClean="0"/>
                <a:t>γνώσης</a:t>
              </a:r>
              <a:r>
                <a:rPr lang="en-US" sz="1400" dirty="0" smtClean="0"/>
                <a:t> </a:t>
              </a:r>
              <a:r>
                <a:rPr lang="el-GR" sz="1400" dirty="0" smtClean="0"/>
                <a:t>/ </a:t>
              </a:r>
              <a:r>
                <a:rPr lang="el-GR" sz="1400" dirty="0"/>
                <a:t>Μοντέλα διαχείρισης </a:t>
              </a:r>
              <a:r>
                <a:rPr lang="el-GR" sz="1400" dirty="0" smtClean="0"/>
                <a:t>γνώσης</a:t>
              </a:r>
              <a:r>
                <a:rPr lang="en-US" sz="1400" dirty="0" smtClean="0"/>
                <a:t> </a:t>
              </a:r>
              <a:r>
                <a:rPr lang="el-GR" sz="1400" dirty="0" smtClean="0"/>
                <a:t>/</a:t>
              </a:r>
              <a:endParaRPr lang="el-GR" sz="1400" dirty="0"/>
            </a:p>
            <a:p>
              <a:r>
                <a:rPr lang="el-GR" sz="1400" dirty="0"/>
                <a:t>Στρατηγικές διαχείρισης </a:t>
              </a:r>
              <a:r>
                <a:rPr lang="el-GR" sz="1400" dirty="0" smtClean="0"/>
                <a:t>γνώσης</a:t>
              </a:r>
              <a:r>
                <a:rPr lang="en-US" sz="1400" dirty="0" smtClean="0"/>
                <a:t> </a:t>
              </a:r>
              <a:r>
                <a:rPr lang="el-GR" sz="1400" dirty="0" smtClean="0"/>
                <a:t>/ </a:t>
              </a:r>
              <a:r>
                <a:rPr lang="el-GR" sz="1400" dirty="0"/>
                <a:t>Συστήματα διαχείρισης </a:t>
              </a:r>
              <a:r>
                <a:rPr lang="el-GR" sz="1400" dirty="0" smtClean="0"/>
                <a:t>γνώσης</a:t>
              </a:r>
              <a:r>
                <a:rPr lang="en-US" sz="1400" dirty="0" smtClean="0"/>
                <a:t> </a:t>
              </a:r>
              <a:r>
                <a:rPr lang="el-GR" sz="1400" dirty="0" smtClean="0"/>
                <a:t>/ </a:t>
              </a:r>
              <a:r>
                <a:rPr lang="el-GR" sz="1400" dirty="0"/>
                <a:t>Κοινότητες </a:t>
              </a:r>
              <a:r>
                <a:rPr lang="el-GR" sz="1400" dirty="0" smtClean="0"/>
                <a:t>πρακτικής</a:t>
              </a:r>
              <a:r>
                <a:rPr lang="en-US" sz="1400" dirty="0" smtClean="0"/>
                <a:t> </a:t>
              </a:r>
              <a:r>
                <a:rPr lang="el-GR" sz="1400" dirty="0" smtClean="0"/>
                <a:t>/ </a:t>
              </a:r>
              <a:r>
                <a:rPr lang="el-GR" sz="1400" dirty="0"/>
                <a:t>Ανακάλυψη </a:t>
              </a:r>
              <a:r>
                <a:rPr lang="el-GR" sz="1400" dirty="0" smtClean="0"/>
                <a:t>γνώσης</a:t>
              </a:r>
              <a:r>
                <a:rPr lang="en-US" sz="1400" dirty="0" smtClean="0"/>
                <a:t> </a:t>
              </a:r>
              <a:r>
                <a:rPr lang="el-GR" sz="1400" dirty="0" smtClean="0"/>
                <a:t>/</a:t>
              </a:r>
              <a:endParaRPr lang="el-GR" sz="1400" dirty="0"/>
            </a:p>
            <a:p>
              <a:r>
                <a:rPr lang="el-GR" sz="1400" dirty="0"/>
                <a:t>Διαχείριση γνώσης σε </a:t>
              </a:r>
              <a:r>
                <a:rPr lang="el-GR" sz="1400" dirty="0" smtClean="0"/>
                <a:t>βιβλιοθήκες</a:t>
              </a:r>
              <a:r>
                <a:rPr lang="en-US" sz="1400" dirty="0" smtClean="0"/>
                <a:t> </a:t>
              </a:r>
              <a:r>
                <a:rPr lang="el-GR" sz="1400" dirty="0" smtClean="0"/>
                <a:t>/ </a:t>
              </a:r>
              <a:r>
                <a:rPr lang="el-GR" sz="1400" dirty="0"/>
                <a:t>Διαχείριση γνώσης για καινοτομία</a:t>
              </a:r>
            </a:p>
            <a:p>
              <a:endParaRPr lang="el-GR" sz="1600" dirty="0"/>
            </a:p>
            <a:p>
              <a:endParaRPr lang="en-GB" sz="1600" dirty="0"/>
            </a:p>
          </p:txBody>
        </p:sp>
      </p:grpSp>
      <p:sp>
        <p:nvSpPr>
          <p:cNvPr id="7" name="Θέση υποσέλιδου 4">
            <a:extLst>
              <a:ext uri="{FF2B5EF4-FFF2-40B4-BE49-F238E27FC236}">
                <a16:creationId xmlns:a16="http://schemas.microsoft.com/office/drawing/2014/main" xmlns="" id="{ABD205EE-A09E-7F7B-3FBF-C55CB64F3D7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dirty="0"/>
              <a:t>ΔΙΑΧΕΙΡΙΣΗ ΓΝΩΣΗΣ   Α. </a:t>
            </a:r>
            <a:r>
              <a:rPr lang="el-GR" dirty="0" err="1"/>
              <a:t>Μαρινάγη</a:t>
            </a:r>
            <a:r>
              <a:rPr lang="el-GR" dirty="0"/>
              <a:t>, Χ. </a:t>
            </a:r>
            <a:r>
              <a:rPr lang="el-GR" dirty="0" err="1"/>
              <a:t>Σκουρλάς</a:t>
            </a:r>
            <a:endParaRPr lang="en-GB" dirty="0"/>
          </a:p>
        </p:txBody>
      </p:sp>
      <p:graphicFrame>
        <p:nvGraphicFramePr>
          <p:cNvPr id="3" name="Πίνακας 2">
            <a:extLst>
              <a:ext uri="{FF2B5EF4-FFF2-40B4-BE49-F238E27FC236}">
                <a16:creationId xmlns:a16="http://schemas.microsoft.com/office/drawing/2014/main" xmlns="" id="{1208A4E1-1B67-91B0-1E85-BEF6E76266A6}"/>
              </a:ext>
            </a:extLst>
          </p:cNvPr>
          <p:cNvGraphicFramePr>
            <a:graphicFrameLocks noGrp="1"/>
          </p:cNvGraphicFramePr>
          <p:nvPr>
            <p:extLst>
              <p:ext uri="{D42A27DB-BD31-4B8C-83A1-F6EECF244321}">
                <p14:modId xmlns:p14="http://schemas.microsoft.com/office/powerpoint/2010/main" val="221694408"/>
              </p:ext>
            </p:extLst>
          </p:nvPr>
        </p:nvGraphicFramePr>
        <p:xfrm>
          <a:off x="2031076" y="4947291"/>
          <a:ext cx="10515600" cy="1036320"/>
        </p:xfrm>
        <a:graphic>
          <a:graphicData uri="http://schemas.openxmlformats.org/drawingml/2006/table">
            <a:tbl>
              <a:tblPr/>
              <a:tblGrid>
                <a:gridCol w="2457893">
                  <a:extLst>
                    <a:ext uri="{9D8B030D-6E8A-4147-A177-3AD203B41FA5}">
                      <a16:colId xmlns:a16="http://schemas.microsoft.com/office/drawing/2014/main" xmlns="" val="936242229"/>
                    </a:ext>
                  </a:extLst>
                </a:gridCol>
                <a:gridCol w="8057707">
                  <a:extLst>
                    <a:ext uri="{9D8B030D-6E8A-4147-A177-3AD203B41FA5}">
                      <a16:colId xmlns:a16="http://schemas.microsoft.com/office/drawing/2014/main" xmlns="" val="2610132996"/>
                    </a:ext>
                  </a:extLst>
                </a:gridCol>
              </a:tblGrid>
              <a:tr h="0">
                <a:tc>
                  <a:txBody>
                    <a:bodyPr/>
                    <a:lstStyle/>
                    <a:p>
                      <a:r>
                        <a:rPr lang="el-GR" sz="1400" b="1" u="sng" dirty="0"/>
                        <a:t>Γλωσσική Επιμέλεια:</a:t>
                      </a:r>
                    </a:p>
                  </a:txBody>
                  <a:tcPr anchor="ctr">
                    <a:lnL>
                      <a:noFill/>
                    </a:lnL>
                    <a:lnR>
                      <a:noFill/>
                    </a:lnR>
                    <a:lnT>
                      <a:noFill/>
                    </a:lnT>
                    <a:lnB>
                      <a:noFill/>
                    </a:lnB>
                  </a:tcPr>
                </a:tc>
                <a:tc>
                  <a:txBody>
                    <a:bodyPr/>
                    <a:lstStyle/>
                    <a:p>
                      <a:endParaRPr lang="el-GR" sz="1400" dirty="0"/>
                    </a:p>
                    <a:p>
                      <a:r>
                        <a:rPr lang="el-GR" sz="1400" dirty="0" err="1"/>
                        <a:t>Κιοσέογλου</a:t>
                      </a:r>
                      <a:r>
                        <a:rPr lang="el-GR" sz="1400" dirty="0"/>
                        <a:t>, </a:t>
                      </a:r>
                      <a:r>
                        <a:rPr lang="el-GR" sz="1400" dirty="0" err="1"/>
                        <a:t>Νερίνα</a:t>
                      </a:r>
                      <a:r>
                        <a:rPr lang="el-GR" sz="1400" dirty="0"/>
                        <a:t/>
                      </a:r>
                      <a:br>
                        <a:rPr lang="el-GR" sz="1400" dirty="0"/>
                      </a:br>
                      <a:endParaRPr lang="el-GR" sz="1400" dirty="0"/>
                    </a:p>
                  </a:txBody>
                  <a:tcPr anchor="ctr">
                    <a:lnL>
                      <a:noFill/>
                    </a:lnL>
                    <a:lnR>
                      <a:noFill/>
                    </a:lnR>
                    <a:lnT>
                      <a:noFill/>
                    </a:lnT>
                    <a:lnB>
                      <a:noFill/>
                    </a:lnB>
                  </a:tcPr>
                </a:tc>
                <a:extLst>
                  <a:ext uri="{0D108BD9-81ED-4DB2-BD59-A6C34878D82A}">
                    <a16:rowId xmlns:a16="http://schemas.microsoft.com/office/drawing/2014/main" xmlns="" val="1401166144"/>
                  </a:ext>
                </a:extLst>
              </a:tr>
              <a:tr h="0">
                <a:tc>
                  <a:txBody>
                    <a:bodyPr/>
                    <a:lstStyle/>
                    <a:p>
                      <a:r>
                        <a:rPr lang="el-GR" sz="1400" b="1" u="sng" dirty="0"/>
                        <a:t>Γραφιστική Επιμέλεια:</a:t>
                      </a:r>
                    </a:p>
                  </a:txBody>
                  <a:tcPr anchor="ctr">
                    <a:lnL>
                      <a:noFill/>
                    </a:lnL>
                    <a:lnR>
                      <a:noFill/>
                    </a:lnR>
                    <a:lnT>
                      <a:noFill/>
                    </a:lnT>
                    <a:lnB>
                      <a:noFill/>
                    </a:lnB>
                  </a:tcPr>
                </a:tc>
                <a:tc>
                  <a:txBody>
                    <a:bodyPr/>
                    <a:lstStyle/>
                    <a:p>
                      <a:r>
                        <a:rPr lang="el-GR" sz="1400" dirty="0" err="1"/>
                        <a:t>Καΐτσα</a:t>
                      </a:r>
                      <a:r>
                        <a:rPr lang="el-GR" sz="1400" dirty="0"/>
                        <a:t>, Έλενα-Νατάσα</a:t>
                      </a:r>
                    </a:p>
                  </a:txBody>
                  <a:tcPr anchor="ctr">
                    <a:lnL>
                      <a:noFill/>
                    </a:lnL>
                    <a:lnR>
                      <a:noFill/>
                    </a:lnR>
                    <a:lnT>
                      <a:noFill/>
                    </a:lnT>
                    <a:lnB>
                      <a:noFill/>
                    </a:lnB>
                  </a:tcPr>
                </a:tc>
                <a:extLst>
                  <a:ext uri="{0D108BD9-81ED-4DB2-BD59-A6C34878D82A}">
                    <a16:rowId xmlns:a16="http://schemas.microsoft.com/office/drawing/2014/main" xmlns="" val="4135977387"/>
                  </a:ext>
                </a:extLst>
              </a:tr>
            </a:tbl>
          </a:graphicData>
        </a:graphic>
      </p:graphicFrame>
    </p:spTree>
    <p:extLst>
      <p:ext uri="{BB962C8B-B14F-4D97-AF65-F5344CB8AC3E}">
        <p14:creationId xmlns:p14="http://schemas.microsoft.com/office/powerpoint/2010/main" val="3368809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18A4036D-C9D0-F4F0-9A1B-1FDFA0137EA3}"/>
              </a:ext>
            </a:extLst>
          </p:cNvPr>
          <p:cNvSpPr>
            <a:spLocks noGrp="1"/>
          </p:cNvSpPr>
          <p:nvPr>
            <p:ph type="title"/>
          </p:nvPr>
        </p:nvSpPr>
        <p:spPr>
          <a:xfrm>
            <a:off x="2006077" y="267017"/>
            <a:ext cx="10515600" cy="1148715"/>
          </a:xfrm>
        </p:spPr>
        <p:txBody>
          <a:bodyPr/>
          <a:lstStyle/>
          <a:p>
            <a:r>
              <a:rPr lang="el-GR" dirty="0"/>
              <a:t>Συγγραφική Ομάδα</a:t>
            </a:r>
            <a:endParaRPr lang="en-GB" dirty="0"/>
          </a:p>
        </p:txBody>
      </p:sp>
      <p:grpSp>
        <p:nvGrpSpPr>
          <p:cNvPr id="7" name="Group 14">
            <a:extLst>
              <a:ext uri="{FF2B5EF4-FFF2-40B4-BE49-F238E27FC236}">
                <a16:creationId xmlns:a16="http://schemas.microsoft.com/office/drawing/2014/main" xmlns="" id="{7FC84066-6B81-4F7D-2D95-1EA3452842BF}"/>
              </a:ext>
            </a:extLst>
          </p:cNvPr>
          <p:cNvGrpSpPr/>
          <p:nvPr/>
        </p:nvGrpSpPr>
        <p:grpSpPr>
          <a:xfrm>
            <a:off x="2006076" y="1708688"/>
            <a:ext cx="9176274" cy="4574518"/>
            <a:chOff x="3264194" y="627323"/>
            <a:chExt cx="2721183" cy="7147352"/>
          </a:xfrm>
        </p:grpSpPr>
        <p:sp>
          <p:nvSpPr>
            <p:cNvPr id="11" name="Rectangle 15">
              <a:extLst>
                <a:ext uri="{FF2B5EF4-FFF2-40B4-BE49-F238E27FC236}">
                  <a16:creationId xmlns:a16="http://schemas.microsoft.com/office/drawing/2014/main" xmlns="" id="{D6E404B9-0E18-CCC3-3202-7F89E8958C0B}"/>
                </a:ext>
              </a:extLst>
            </p:cNvPr>
            <p:cNvSpPr/>
            <p:nvPr/>
          </p:nvSpPr>
          <p:spPr>
            <a:xfrm>
              <a:off x="3264194" y="627323"/>
              <a:ext cx="2537173" cy="496195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400"/>
            </a:p>
          </p:txBody>
        </p:sp>
        <p:sp>
          <p:nvSpPr>
            <p:cNvPr id="12" name="TextBox 11">
              <a:extLst>
                <a:ext uri="{FF2B5EF4-FFF2-40B4-BE49-F238E27FC236}">
                  <a16:creationId xmlns:a16="http://schemas.microsoft.com/office/drawing/2014/main" xmlns="" id="{EA7A2DDE-7C25-BC71-17D7-3CAD9DB9F6B9}"/>
                </a:ext>
              </a:extLst>
            </p:cNvPr>
            <p:cNvSpPr txBox="1"/>
            <p:nvPr/>
          </p:nvSpPr>
          <p:spPr>
            <a:xfrm>
              <a:off x="3306432" y="801937"/>
              <a:ext cx="2678945" cy="6972738"/>
            </a:xfrm>
            <a:prstGeom prst="rect">
              <a:avLst/>
            </a:prstGeom>
            <a:noFill/>
          </p:spPr>
          <p:txBody>
            <a:bodyPr wrap="square">
              <a:spAutoFit/>
            </a:bodyPr>
            <a:lstStyle/>
            <a:p>
              <a:pPr algn="just"/>
              <a:r>
                <a:rPr lang="el-GR" sz="2000" b="1" dirty="0"/>
                <a:t>Αικατερίνη Μαρινάγη, </a:t>
              </a:r>
              <a:r>
                <a:rPr lang="el-GR" sz="2000" b="1" dirty="0" smtClean="0"/>
                <a:t>Καθηγήτρια</a:t>
              </a:r>
              <a:endParaRPr lang="el-GR" sz="2000" b="1" dirty="0"/>
            </a:p>
            <a:p>
              <a:pPr algn="just"/>
              <a:r>
                <a:rPr lang="el-GR" sz="2000" b="1" dirty="0">
                  <a:solidFill>
                    <a:srgbClr val="707070"/>
                  </a:solidFill>
                </a:rPr>
                <a:t>Γεωπονικό Πανεπιστήμιο Αθηνών</a:t>
              </a:r>
            </a:p>
            <a:p>
              <a:pPr algn="just"/>
              <a:r>
                <a:rPr lang="el-GR" sz="2000" b="1" dirty="0">
                  <a:solidFill>
                    <a:srgbClr val="707070"/>
                  </a:solidFill>
                </a:rPr>
                <a:t>Τμήμα Διοίκησης Γεωργικών Επιχειρήσεων και Συστημάτων Εφοδιασμού</a:t>
              </a:r>
            </a:p>
            <a:p>
              <a:pPr algn="just"/>
              <a:endParaRPr lang="el-GR" sz="2400" dirty="0">
                <a:solidFill>
                  <a:srgbClr val="707070"/>
                </a:solidFill>
              </a:endParaRPr>
            </a:p>
            <a:p>
              <a:pPr algn="just"/>
              <a:endParaRPr lang="el-GR" sz="2400" b="0" i="0" dirty="0">
                <a:solidFill>
                  <a:srgbClr val="707070"/>
                </a:solidFill>
                <a:effectLst/>
              </a:endParaRPr>
            </a:p>
            <a:p>
              <a:pPr algn="just"/>
              <a:r>
                <a:rPr lang="el-GR" sz="2000" b="1" dirty="0"/>
                <a:t>Χρήστος Σκουρλάς, Ομότιμος </a:t>
              </a:r>
              <a:r>
                <a:rPr lang="el-GR" sz="2000" b="1" dirty="0" smtClean="0"/>
                <a:t>Καθηγητής</a:t>
              </a:r>
              <a:endParaRPr lang="el-GR" sz="2000" b="1" dirty="0"/>
            </a:p>
            <a:p>
              <a:pPr algn="just"/>
              <a:r>
                <a:rPr lang="el-GR" sz="2000" b="1" dirty="0">
                  <a:solidFill>
                    <a:srgbClr val="707070"/>
                  </a:solidFill>
                </a:rPr>
                <a:t>Πανεπιστήμιο Δυτικής Αττικής,</a:t>
              </a:r>
            </a:p>
            <a:p>
              <a:pPr algn="just"/>
              <a:r>
                <a:rPr lang="el-GR" sz="2000" b="1" dirty="0">
                  <a:solidFill>
                    <a:srgbClr val="707070"/>
                  </a:solidFill>
                </a:rPr>
                <a:t>Τμήμα Μηχανικών </a:t>
              </a:r>
              <a:r>
                <a:rPr lang="el-GR" sz="2000" b="1" dirty="0" smtClean="0">
                  <a:solidFill>
                    <a:srgbClr val="707070"/>
                  </a:solidFill>
                </a:rPr>
                <a:t>Πληροφορικής και Υπολογιστών</a:t>
              </a:r>
              <a:endParaRPr lang="el-GR" sz="2400" dirty="0">
                <a:solidFill>
                  <a:srgbClr val="707070"/>
                </a:solidFill>
              </a:endParaRPr>
            </a:p>
            <a:p>
              <a:pPr algn="just"/>
              <a:endParaRPr lang="el-GR" sz="2400" b="0" i="0" dirty="0">
                <a:solidFill>
                  <a:srgbClr val="707070"/>
                </a:solidFill>
                <a:effectLst/>
              </a:endParaRPr>
            </a:p>
            <a:p>
              <a:pPr algn="just"/>
              <a:endParaRPr lang="el-GR" sz="2400" dirty="0">
                <a:solidFill>
                  <a:srgbClr val="707070"/>
                </a:solidFill>
              </a:endParaRPr>
            </a:p>
            <a:p>
              <a:pPr algn="just"/>
              <a:endParaRPr lang="en-US" sz="2400" b="0" i="0" dirty="0">
                <a:solidFill>
                  <a:srgbClr val="707070"/>
                </a:solidFill>
                <a:effectLst/>
              </a:endParaRPr>
            </a:p>
            <a:p>
              <a:pPr algn="just"/>
              <a:endParaRPr lang="el-GR" sz="2400" b="1" u="sng" dirty="0"/>
            </a:p>
            <a:p>
              <a:pPr algn="just"/>
              <a:endParaRPr lang="en-GB" sz="2000" b="1" dirty="0"/>
            </a:p>
          </p:txBody>
        </p:sp>
      </p:grpSp>
      <p:sp>
        <p:nvSpPr>
          <p:cNvPr id="8" name="Θέση υποσέλιδου 4">
            <a:extLst>
              <a:ext uri="{FF2B5EF4-FFF2-40B4-BE49-F238E27FC236}">
                <a16:creationId xmlns:a16="http://schemas.microsoft.com/office/drawing/2014/main" xmlns="" id="{5FB6FA99-FEC2-934F-8E53-F542DA1A0D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a:t>ΔΙΑΧΕΙΡΙΣΗ ΓΝΩΣΗΣ   Α. Μαρινάγη, Χ. Σκουρλάς</a:t>
            </a:r>
            <a:endParaRPr lang="en-GB" dirty="0"/>
          </a:p>
        </p:txBody>
      </p:sp>
    </p:spTree>
    <p:extLst>
      <p:ext uri="{BB962C8B-B14F-4D97-AF65-F5344CB8AC3E}">
        <p14:creationId xmlns:p14="http://schemas.microsoft.com/office/powerpoint/2010/main" val="35995664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A62603E3-6073-D679-4512-24F9593AE6C5}"/>
              </a:ext>
            </a:extLst>
          </p:cNvPr>
          <p:cNvSpPr>
            <a:spLocks noGrp="1"/>
          </p:cNvSpPr>
          <p:nvPr>
            <p:ph type="title"/>
          </p:nvPr>
        </p:nvSpPr>
        <p:spPr>
          <a:xfrm>
            <a:off x="2001520" y="269557"/>
            <a:ext cx="10515600" cy="1148715"/>
          </a:xfrm>
        </p:spPr>
        <p:txBody>
          <a:bodyPr/>
          <a:lstStyle/>
          <a:p>
            <a:r>
              <a:rPr lang="el-GR" dirty="0"/>
              <a:t>Διδακτική αξία/χρήση του βιβλίου</a:t>
            </a:r>
            <a:endParaRPr lang="en-GB" dirty="0"/>
          </a:p>
        </p:txBody>
      </p:sp>
      <p:sp>
        <p:nvSpPr>
          <p:cNvPr id="3" name="Θέση περιεχομένου 2">
            <a:extLst>
              <a:ext uri="{FF2B5EF4-FFF2-40B4-BE49-F238E27FC236}">
                <a16:creationId xmlns:a16="http://schemas.microsoft.com/office/drawing/2014/main" xmlns="" id="{4CF9FF37-1C47-7E52-02ED-40FA83C7A747}"/>
              </a:ext>
            </a:extLst>
          </p:cNvPr>
          <p:cNvSpPr>
            <a:spLocks noGrp="1"/>
          </p:cNvSpPr>
          <p:nvPr>
            <p:ph idx="1"/>
          </p:nvPr>
        </p:nvSpPr>
        <p:spPr>
          <a:xfrm>
            <a:off x="2001520" y="1666241"/>
            <a:ext cx="9651764" cy="4381634"/>
          </a:xfrm>
        </p:spPr>
        <p:txBody>
          <a:bodyPr>
            <a:normAutofit fontScale="92500" lnSpcReduction="20000"/>
          </a:bodyPr>
          <a:lstStyle/>
          <a:p>
            <a:r>
              <a:rPr lang="el-GR" dirty="0"/>
              <a:t>Συναφή μαθήματα/Τμήματα</a:t>
            </a:r>
          </a:p>
          <a:p>
            <a:pPr lvl="1"/>
            <a:r>
              <a:rPr lang="el-GR" dirty="0"/>
              <a:t>Διαχείριση Γνώσης  (</a:t>
            </a:r>
            <a:r>
              <a:rPr lang="el-GR" dirty="0" err="1"/>
              <a:t>Τμ</a:t>
            </a:r>
            <a:r>
              <a:rPr lang="el-GR" dirty="0"/>
              <a:t>. Μηχανικών Πληροφορικής </a:t>
            </a:r>
            <a:r>
              <a:rPr lang="el-GR" dirty="0" smtClean="0"/>
              <a:t>και Υπολογιστών ΠΑΔΑ</a:t>
            </a:r>
            <a:r>
              <a:rPr lang="el-GR" dirty="0"/>
              <a:t>, Τμ. Πληροφορικής ΠΑΠΕΙ, </a:t>
            </a:r>
            <a:r>
              <a:rPr lang="el-GR" dirty="0" err="1"/>
              <a:t>Τμ</a:t>
            </a:r>
            <a:r>
              <a:rPr lang="el-GR" dirty="0"/>
              <a:t>. Διοίκησης Συστημάτων Εφοδιασμού, ΓΠΑ)</a:t>
            </a:r>
          </a:p>
          <a:p>
            <a:pPr lvl="1"/>
            <a:r>
              <a:rPr lang="el-GR" dirty="0"/>
              <a:t>Γνωσιακή Επιστήμη </a:t>
            </a:r>
            <a:r>
              <a:rPr lang="el-GR" dirty="0" smtClean="0"/>
              <a:t>(</a:t>
            </a:r>
            <a:r>
              <a:rPr lang="en-US" dirty="0"/>
              <a:t>T</a:t>
            </a:r>
            <a:r>
              <a:rPr lang="el-GR" dirty="0" smtClean="0"/>
              <a:t>μ</a:t>
            </a:r>
            <a:r>
              <a:rPr lang="en-US" dirty="0"/>
              <a:t>.</a:t>
            </a:r>
            <a:r>
              <a:rPr lang="el-GR" dirty="0" smtClean="0"/>
              <a:t> </a:t>
            </a:r>
            <a:r>
              <a:rPr lang="el-GR" dirty="0"/>
              <a:t>Αρχειονομίας, Βιβλιοθηκονομίας και Συστημάτων Πληροφόρησης, ΠΑΔΑ)</a:t>
            </a:r>
          </a:p>
          <a:p>
            <a:r>
              <a:rPr lang="el-GR" dirty="0"/>
              <a:t>Συναφή βιβλία που ήδη χρησιμοποιούνται</a:t>
            </a:r>
          </a:p>
          <a:p>
            <a:pPr lvl="1"/>
            <a:r>
              <a:rPr lang="el-GR" sz="2500" dirty="0"/>
              <a:t>Ρωσσίδης, Ι., &amp; </a:t>
            </a:r>
            <a:r>
              <a:rPr lang="el-GR" sz="2500" dirty="0" err="1"/>
              <a:t>Ασπρίδης</a:t>
            </a:r>
            <a:r>
              <a:rPr lang="el-GR" sz="2500" dirty="0"/>
              <a:t> Γ. (2017). </a:t>
            </a:r>
            <a:r>
              <a:rPr lang="el-GR" sz="2500" i="1" dirty="0" smtClean="0"/>
              <a:t>Διαχείριση Γνώσης</a:t>
            </a:r>
            <a:r>
              <a:rPr lang="el-GR" sz="2500" dirty="0"/>
              <a:t>.</a:t>
            </a:r>
            <a:r>
              <a:rPr lang="el-GR" sz="2500" dirty="0" smtClean="0"/>
              <a:t> </a:t>
            </a:r>
            <a:r>
              <a:rPr lang="el-GR" sz="2500" dirty="0"/>
              <a:t>Εκδόσεις Σταμούλη.</a:t>
            </a:r>
          </a:p>
          <a:p>
            <a:pPr lvl="1"/>
            <a:r>
              <a:rPr lang="el-GR" sz="2500" dirty="0"/>
              <a:t>Nονάκα, I</a:t>
            </a:r>
            <a:r>
              <a:rPr lang="el-GR" sz="2500" dirty="0" smtClean="0"/>
              <a:t>., </a:t>
            </a:r>
            <a:r>
              <a:rPr lang="el-GR" sz="2500" dirty="0"/>
              <a:t>&amp; Τακεούτσι, Χ. (2001). </a:t>
            </a:r>
            <a:r>
              <a:rPr lang="el-GR" sz="2500" i="1" dirty="0" smtClean="0"/>
              <a:t>Η </a:t>
            </a:r>
            <a:r>
              <a:rPr lang="el-GR" sz="2500" i="1" dirty="0"/>
              <a:t>επιχείρηση της γνώσης: Η διαχείριση της γνώσης στη σύγχρονη </a:t>
            </a:r>
            <a:r>
              <a:rPr lang="el-GR" sz="2500" i="1" dirty="0" smtClean="0"/>
              <a:t>επιχείρηση</a:t>
            </a:r>
            <a:r>
              <a:rPr lang="el-GR" sz="2500" dirty="0" smtClean="0"/>
              <a:t>.  Εκδ. Καστανιώτη.</a:t>
            </a:r>
            <a:endParaRPr lang="el-GR" sz="2500" dirty="0"/>
          </a:p>
          <a:p>
            <a:pPr lvl="1"/>
            <a:r>
              <a:rPr lang="en-US" sz="2500" dirty="0"/>
              <a:t>Gamble</a:t>
            </a:r>
            <a:r>
              <a:rPr lang="el-GR" sz="2500" dirty="0"/>
              <a:t>,</a:t>
            </a:r>
            <a:r>
              <a:rPr lang="en-US" sz="2500" dirty="0"/>
              <a:t> P., </a:t>
            </a:r>
            <a:r>
              <a:rPr lang="el-GR" sz="2500" dirty="0"/>
              <a:t>&amp; </a:t>
            </a:r>
            <a:r>
              <a:rPr lang="en-US" sz="2500" dirty="0" smtClean="0"/>
              <a:t>Blackwell</a:t>
            </a:r>
            <a:r>
              <a:rPr lang="el-GR" sz="2500" dirty="0"/>
              <a:t>,</a:t>
            </a:r>
            <a:r>
              <a:rPr lang="en-US" sz="2500" dirty="0"/>
              <a:t> J. (2004</a:t>
            </a:r>
            <a:r>
              <a:rPr lang="en-US" sz="2500" dirty="0" smtClean="0"/>
              <a:t>). </a:t>
            </a:r>
            <a:r>
              <a:rPr lang="en-US" sz="2500" i="1" dirty="0" smtClean="0"/>
              <a:t>Knowledge Management - </a:t>
            </a:r>
            <a:r>
              <a:rPr lang="el-GR" sz="2500" i="1" dirty="0" smtClean="0"/>
              <a:t>Σύγχρονος Οδηγός Διαχείρισης γνώσης</a:t>
            </a:r>
            <a:r>
              <a:rPr lang="el-GR" sz="2500" dirty="0" smtClean="0"/>
              <a:t>.</a:t>
            </a:r>
            <a:r>
              <a:rPr lang="en-US" sz="2500" dirty="0" smtClean="0"/>
              <a:t> </a:t>
            </a:r>
            <a:r>
              <a:rPr lang="el-GR" sz="2500" dirty="0" err="1"/>
              <a:t>Εκδ</a:t>
            </a:r>
            <a:r>
              <a:rPr lang="el-GR" sz="2500" dirty="0"/>
              <a:t>. Δίαυλος.</a:t>
            </a:r>
          </a:p>
          <a:p>
            <a:r>
              <a:rPr lang="el-GR" dirty="0"/>
              <a:t>Αναμενόμενη χρήση του παρόντος συγγράμματος</a:t>
            </a:r>
          </a:p>
          <a:p>
            <a:pPr lvl="1"/>
            <a:r>
              <a:rPr lang="el-GR" dirty="0"/>
              <a:t>Ως βασικό εγχειρίδιο σε προπτυχιακά – μεταπτυχιακά μαθήματα</a:t>
            </a:r>
            <a:endParaRPr lang="en-GB" dirty="0"/>
          </a:p>
        </p:txBody>
      </p:sp>
      <p:sp>
        <p:nvSpPr>
          <p:cNvPr id="4" name="Θέση υποσέλιδου 4">
            <a:extLst>
              <a:ext uri="{FF2B5EF4-FFF2-40B4-BE49-F238E27FC236}">
                <a16:creationId xmlns:a16="http://schemas.microsoft.com/office/drawing/2014/main" xmlns="" id="{21B77CD7-0172-1181-2CFD-0C7DDEB0CE8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a:t>ΔΙΑΧΕΙΡΙΣΗ ΓΝΩΣΗΣ   Α. Μαρινάγη, Χ. Σκουρλάς</a:t>
            </a:r>
            <a:endParaRPr lang="en-GB" dirty="0"/>
          </a:p>
        </p:txBody>
      </p:sp>
    </p:spTree>
    <p:extLst>
      <p:ext uri="{BB962C8B-B14F-4D97-AF65-F5344CB8AC3E}">
        <p14:creationId xmlns:p14="http://schemas.microsoft.com/office/powerpoint/2010/main" val="28494292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DC858870-2CBD-E874-61BC-7F190F5CA8A2}"/>
              </a:ext>
            </a:extLst>
          </p:cNvPr>
          <p:cNvSpPr>
            <a:spLocks noGrp="1"/>
          </p:cNvSpPr>
          <p:nvPr>
            <p:ph type="title"/>
          </p:nvPr>
        </p:nvSpPr>
        <p:spPr>
          <a:xfrm>
            <a:off x="2057454" y="136525"/>
            <a:ext cx="10515600" cy="1148715"/>
          </a:xfrm>
        </p:spPr>
        <p:txBody>
          <a:bodyPr/>
          <a:lstStyle/>
          <a:p>
            <a:r>
              <a:rPr lang="el-GR" dirty="0"/>
              <a:t>Αναλυτική παρουσίαση περιεχομένου</a:t>
            </a:r>
            <a:endParaRPr lang="en-GB" dirty="0"/>
          </a:p>
        </p:txBody>
      </p:sp>
      <p:sp>
        <p:nvSpPr>
          <p:cNvPr id="3" name="Θέση περιεχομένου 2">
            <a:extLst>
              <a:ext uri="{FF2B5EF4-FFF2-40B4-BE49-F238E27FC236}">
                <a16:creationId xmlns:a16="http://schemas.microsoft.com/office/drawing/2014/main" xmlns="" id="{851F0F5B-4F7E-0FFF-681C-8618CE586780}"/>
              </a:ext>
            </a:extLst>
          </p:cNvPr>
          <p:cNvSpPr>
            <a:spLocks noGrp="1"/>
          </p:cNvSpPr>
          <p:nvPr>
            <p:ph idx="1"/>
          </p:nvPr>
        </p:nvSpPr>
        <p:spPr>
          <a:xfrm>
            <a:off x="1916777" y="1659370"/>
            <a:ext cx="9281160" cy="4696980"/>
          </a:xfrm>
        </p:spPr>
        <p:txBody>
          <a:bodyPr>
            <a:normAutofit fontScale="77500" lnSpcReduction="20000"/>
          </a:bodyPr>
          <a:lstStyle/>
          <a:p>
            <a:r>
              <a:rPr lang="el-GR" dirty="0"/>
              <a:t>Κοινό στο οποίο απευθύνεται</a:t>
            </a:r>
          </a:p>
          <a:p>
            <a:pPr lvl="1"/>
            <a:r>
              <a:rPr lang="el-GR" dirty="0"/>
              <a:t>Προπτυχιακοί και μεταπτυχιακοί φοιτητές τμημάτων Πληροφορικής και τμημάτων </a:t>
            </a:r>
            <a:r>
              <a:rPr lang="el-GR" dirty="0" smtClean="0"/>
              <a:t>Διοίκησης </a:t>
            </a:r>
            <a:endParaRPr lang="el-GR" dirty="0"/>
          </a:p>
          <a:p>
            <a:r>
              <a:rPr lang="el-GR" dirty="0"/>
              <a:t>Μαθησιακοί στόχοι</a:t>
            </a:r>
          </a:p>
          <a:p>
            <a:pPr lvl="1"/>
            <a:r>
              <a:rPr lang="el-GR" dirty="0"/>
              <a:t>απόκτηση θεωρητικής και μεθοδολογικής γνώσης της διαχείρισης της γνώσης σε </a:t>
            </a:r>
            <a:r>
              <a:rPr lang="el-GR" dirty="0" smtClean="0"/>
              <a:t>οργανισμούς,</a:t>
            </a:r>
            <a:endParaRPr lang="en-US" dirty="0"/>
          </a:p>
          <a:p>
            <a:pPr lvl="1"/>
            <a:r>
              <a:rPr lang="el-GR" dirty="0"/>
              <a:t>κατανόηση της θεματικής οργάνωσης και πρόσβασης της πληροφορίας και της </a:t>
            </a:r>
            <a:r>
              <a:rPr lang="el-GR" dirty="0" smtClean="0"/>
              <a:t>γνώσης,</a:t>
            </a:r>
            <a:endParaRPr lang="en-US" dirty="0"/>
          </a:p>
          <a:p>
            <a:pPr lvl="1"/>
            <a:r>
              <a:rPr lang="el-GR" dirty="0"/>
              <a:t>γνωριμία με μεθόδους και θεωρίες ανάλυσης επιχειρησιακών αλλαγών, μεθοδολογίες και εργαλεία ανάπτυξης Συστημάτων Διαχείρισης Γνώσης, μοντέλα Διαχείρισης Γνώσης, ανάλυση Οργανισμών που βασίζονται στη Μάθηση, στρατηγικές μάθησης, κ.λπ.</a:t>
            </a:r>
            <a:endParaRPr lang="en-US" dirty="0"/>
          </a:p>
          <a:p>
            <a:r>
              <a:rPr lang="el-GR" dirty="0"/>
              <a:t>Δομή</a:t>
            </a:r>
            <a:endParaRPr lang="en-US" dirty="0"/>
          </a:p>
          <a:p>
            <a:pPr lvl="1"/>
            <a:r>
              <a:rPr lang="el-GR" dirty="0"/>
              <a:t>Πίνακας συντομεύσεων</a:t>
            </a:r>
          </a:p>
          <a:p>
            <a:pPr lvl="1"/>
            <a:r>
              <a:rPr lang="el-GR" dirty="0"/>
              <a:t>Πρόλογος</a:t>
            </a:r>
          </a:p>
          <a:p>
            <a:pPr lvl="1"/>
            <a:r>
              <a:rPr lang="el-GR" dirty="0"/>
              <a:t>Εισαγωγή</a:t>
            </a:r>
          </a:p>
          <a:p>
            <a:pPr lvl="1"/>
            <a:r>
              <a:rPr lang="en-US" dirty="0" smtClean="0"/>
              <a:t>1</a:t>
            </a:r>
            <a:r>
              <a:rPr lang="el-GR" dirty="0" smtClean="0"/>
              <a:t>3</a:t>
            </a:r>
            <a:r>
              <a:rPr lang="en-US" dirty="0" smtClean="0"/>
              <a:t> </a:t>
            </a:r>
            <a:r>
              <a:rPr lang="el-GR" dirty="0"/>
              <a:t>κεφάλαια</a:t>
            </a:r>
          </a:p>
          <a:p>
            <a:pPr lvl="1"/>
            <a:r>
              <a:rPr lang="el-GR" dirty="0"/>
              <a:t>Γλωσσάριο επιστημονικών όρων</a:t>
            </a:r>
          </a:p>
        </p:txBody>
      </p:sp>
      <p:sp>
        <p:nvSpPr>
          <p:cNvPr id="4" name="Θέση υποσέλιδου 4">
            <a:extLst>
              <a:ext uri="{FF2B5EF4-FFF2-40B4-BE49-F238E27FC236}">
                <a16:creationId xmlns:a16="http://schemas.microsoft.com/office/drawing/2014/main" xmlns="" id="{9DD0DBB6-94BF-0FCE-6609-06E74C05952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dirty="0"/>
              <a:t>ΔΙΑΧΕΙΡΙΣΗ ΓΝΩΣΗΣ   Α. </a:t>
            </a:r>
            <a:r>
              <a:rPr lang="el-GR" dirty="0" err="1"/>
              <a:t>Μαρινάγη</a:t>
            </a:r>
            <a:r>
              <a:rPr lang="el-GR" dirty="0"/>
              <a:t>, Χ. </a:t>
            </a:r>
            <a:r>
              <a:rPr lang="el-GR" dirty="0" err="1"/>
              <a:t>Σκουρλάς</a:t>
            </a:r>
            <a:endParaRPr lang="en-GB" dirty="0"/>
          </a:p>
        </p:txBody>
      </p:sp>
    </p:spTree>
    <p:extLst>
      <p:ext uri="{BB962C8B-B14F-4D97-AF65-F5344CB8AC3E}">
        <p14:creationId xmlns:p14="http://schemas.microsoft.com/office/powerpoint/2010/main" val="24870418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A1C74DD5-9EC2-E398-4454-C73BE81386F8}"/>
              </a:ext>
            </a:extLst>
          </p:cNvPr>
          <p:cNvSpPr>
            <a:spLocks noGrp="1"/>
          </p:cNvSpPr>
          <p:nvPr>
            <p:ph type="title"/>
          </p:nvPr>
        </p:nvSpPr>
        <p:spPr/>
        <p:txBody>
          <a:bodyPr/>
          <a:lstStyle/>
          <a:p>
            <a:r>
              <a:rPr lang="el-GR" dirty="0"/>
              <a:t>Κεφάλαια</a:t>
            </a:r>
          </a:p>
        </p:txBody>
      </p:sp>
      <p:sp>
        <p:nvSpPr>
          <p:cNvPr id="4" name="Θέση υποσέλιδου 3">
            <a:extLst>
              <a:ext uri="{FF2B5EF4-FFF2-40B4-BE49-F238E27FC236}">
                <a16:creationId xmlns:a16="http://schemas.microsoft.com/office/drawing/2014/main" xmlns="" id="{AF82C474-491A-3921-F4C6-0621F2032D6D}"/>
              </a:ext>
            </a:extLst>
          </p:cNvPr>
          <p:cNvSpPr>
            <a:spLocks noGrp="1"/>
          </p:cNvSpPr>
          <p:nvPr>
            <p:ph type="ftr" sz="quarter" idx="3"/>
          </p:nvPr>
        </p:nvSpPr>
        <p:spPr/>
        <p:txBody>
          <a:bodyPr/>
          <a:lstStyle/>
          <a:p>
            <a:r>
              <a:rPr lang="el-GR"/>
              <a:t>ΔΙΑΧΕΙΡΙΣΗ ΓΝΩΣΗΣ   Α. Μαρινάγη, Χ. Σκουρλάς</a:t>
            </a:r>
            <a:endParaRPr lang="en-GB" dirty="0"/>
          </a:p>
        </p:txBody>
      </p:sp>
      <p:sp>
        <p:nvSpPr>
          <p:cNvPr id="5" name="Rectangle 1">
            <a:extLst>
              <a:ext uri="{FF2B5EF4-FFF2-40B4-BE49-F238E27FC236}">
                <a16:creationId xmlns:a16="http://schemas.microsoft.com/office/drawing/2014/main" xmlns="" id="{09095395-2301-2319-E5C3-2C1BAF053124}"/>
              </a:ext>
            </a:extLst>
          </p:cNvPr>
          <p:cNvSpPr>
            <a:spLocks noGrp="1" noChangeArrowheads="1"/>
          </p:cNvSpPr>
          <p:nvPr>
            <p:ph idx="1"/>
          </p:nvPr>
        </p:nvSpPr>
        <p:spPr bwMode="auto">
          <a:xfrm>
            <a:off x="2072640" y="1594105"/>
            <a:ext cx="9153378"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1800" b="0" i="0" u="none" strike="noStrike" cap="none" normalizeH="0" baseline="0" dirty="0">
                <a:ln>
                  <a:noFill/>
                </a:ln>
                <a:solidFill>
                  <a:schemeClr val="tx1"/>
                </a:solidFill>
                <a:effectLst/>
                <a:latin typeface="Arial" panose="020B0604020202020204" pitchFamily="34" charset="0"/>
                <a:hlinkClick r:id="rId2"/>
              </a:rPr>
              <a:t>1. Εισαγωγή και βασικές έννοιες</a:t>
            </a:r>
            <a:r>
              <a:rPr kumimoji="0" lang="el-GR" altLang="el-GR" sz="1800" b="0" i="0" u="none" strike="noStrike" cap="none" normalizeH="0" baseline="0" dirty="0">
                <a:ln>
                  <a:noFill/>
                </a:ln>
                <a:solidFill>
                  <a:schemeClr val="tx1"/>
                </a:solidFill>
                <a:effectLst/>
                <a:latin typeface="Arial" panose="020B0604020202020204" pitchFamily="34" charset="0"/>
              </a:rPr>
              <a:t/>
            </a:r>
            <a:br>
              <a:rPr kumimoji="0" lang="el-GR" altLang="el-GR" sz="1800" b="0" i="0" u="none" strike="noStrike" cap="none" normalizeH="0" baseline="0" dirty="0">
                <a:ln>
                  <a:noFill/>
                </a:ln>
                <a:solidFill>
                  <a:schemeClr val="tx1"/>
                </a:solidFill>
                <a:effectLst/>
                <a:latin typeface="Arial" panose="020B0604020202020204" pitchFamily="34" charset="0"/>
              </a:rPr>
            </a:br>
            <a:r>
              <a:rPr kumimoji="0" lang="el-GR" altLang="el-GR" sz="1800" b="0" i="0" u="none" strike="noStrike" cap="none" normalizeH="0" baseline="0" dirty="0">
                <a:ln>
                  <a:noFill/>
                </a:ln>
                <a:solidFill>
                  <a:schemeClr val="tx1"/>
                </a:solidFill>
                <a:effectLst/>
                <a:latin typeface="Arial" panose="020B0604020202020204" pitchFamily="34" charset="0"/>
                <a:hlinkClick r:id="rId3"/>
              </a:rPr>
              <a:t>2. Μοντέλα διαχείρισης γνώσης</a:t>
            </a:r>
            <a:r>
              <a:rPr kumimoji="0" lang="el-GR" altLang="el-GR" sz="1800" b="0" i="0" u="none" strike="noStrike" cap="none" normalizeH="0" baseline="0" dirty="0">
                <a:ln>
                  <a:noFill/>
                </a:ln>
                <a:solidFill>
                  <a:schemeClr val="tx1"/>
                </a:solidFill>
                <a:effectLst/>
                <a:latin typeface="Arial" panose="020B0604020202020204" pitchFamily="34" charset="0"/>
              </a:rPr>
              <a:t/>
            </a:r>
            <a:br>
              <a:rPr kumimoji="0" lang="el-GR" altLang="el-GR" sz="1800" b="0" i="0" u="none" strike="noStrike" cap="none" normalizeH="0" baseline="0" dirty="0">
                <a:ln>
                  <a:noFill/>
                </a:ln>
                <a:solidFill>
                  <a:schemeClr val="tx1"/>
                </a:solidFill>
                <a:effectLst/>
                <a:latin typeface="Arial" panose="020B0604020202020204" pitchFamily="34" charset="0"/>
              </a:rPr>
            </a:br>
            <a:r>
              <a:rPr kumimoji="0" lang="el-GR" altLang="el-GR" sz="1800" b="0" i="0" u="none" strike="noStrike" cap="none" normalizeH="0" baseline="0" dirty="0">
                <a:ln>
                  <a:noFill/>
                </a:ln>
                <a:solidFill>
                  <a:schemeClr val="tx1"/>
                </a:solidFill>
                <a:effectLst/>
                <a:latin typeface="Arial" panose="020B0604020202020204" pitchFamily="34" charset="0"/>
                <a:hlinkClick r:id="rId4"/>
              </a:rPr>
              <a:t>3. Οργανισμός και γνώση</a:t>
            </a:r>
            <a:r>
              <a:rPr kumimoji="0" lang="el-GR" altLang="el-GR" sz="1800" b="0" i="0" u="none" strike="noStrike" cap="none" normalizeH="0" baseline="0" dirty="0">
                <a:ln>
                  <a:noFill/>
                </a:ln>
                <a:solidFill>
                  <a:schemeClr val="tx1"/>
                </a:solidFill>
                <a:effectLst/>
                <a:latin typeface="Arial" panose="020B0604020202020204" pitchFamily="34" charset="0"/>
              </a:rPr>
              <a:t/>
            </a:r>
            <a:br>
              <a:rPr kumimoji="0" lang="el-GR" altLang="el-GR" sz="1800" b="0" i="0" u="none" strike="noStrike" cap="none" normalizeH="0" baseline="0" dirty="0">
                <a:ln>
                  <a:noFill/>
                </a:ln>
                <a:solidFill>
                  <a:schemeClr val="tx1"/>
                </a:solidFill>
                <a:effectLst/>
                <a:latin typeface="Arial" panose="020B0604020202020204" pitchFamily="34" charset="0"/>
              </a:rPr>
            </a:br>
            <a:r>
              <a:rPr kumimoji="0" lang="el-GR" altLang="el-GR" sz="1800" b="0" i="0" u="none" strike="noStrike" cap="none" normalizeH="0" baseline="0" dirty="0">
                <a:ln>
                  <a:noFill/>
                </a:ln>
                <a:solidFill>
                  <a:schemeClr val="tx1"/>
                </a:solidFill>
                <a:effectLst/>
                <a:latin typeface="Arial" panose="020B0604020202020204" pitchFamily="34" charset="0"/>
                <a:hlinkClick r:id="rId5"/>
              </a:rPr>
              <a:t>4. Διαχείριση αλλαγής σε οργανισμούς</a:t>
            </a:r>
            <a:r>
              <a:rPr kumimoji="0" lang="el-GR" altLang="el-GR" sz="1800" b="0" i="0" u="none" strike="noStrike" cap="none" normalizeH="0" baseline="0" dirty="0">
                <a:ln>
                  <a:noFill/>
                </a:ln>
                <a:solidFill>
                  <a:schemeClr val="tx1"/>
                </a:solidFill>
                <a:effectLst/>
                <a:latin typeface="Arial" panose="020B0604020202020204" pitchFamily="34" charset="0"/>
              </a:rPr>
              <a:t/>
            </a:r>
            <a:br>
              <a:rPr kumimoji="0" lang="el-GR" altLang="el-GR" sz="1800" b="0" i="0" u="none" strike="noStrike" cap="none" normalizeH="0" baseline="0" dirty="0">
                <a:ln>
                  <a:noFill/>
                </a:ln>
                <a:solidFill>
                  <a:schemeClr val="tx1"/>
                </a:solidFill>
                <a:effectLst/>
                <a:latin typeface="Arial" panose="020B0604020202020204" pitchFamily="34" charset="0"/>
              </a:rPr>
            </a:br>
            <a:r>
              <a:rPr kumimoji="0" lang="el-GR" altLang="el-GR" sz="1800" b="0" i="0" u="none" strike="noStrike" cap="none" normalizeH="0" baseline="0" dirty="0">
                <a:ln>
                  <a:noFill/>
                </a:ln>
                <a:solidFill>
                  <a:schemeClr val="tx1"/>
                </a:solidFill>
                <a:effectLst/>
                <a:latin typeface="Arial" panose="020B0604020202020204" pitchFamily="34" charset="0"/>
                <a:hlinkClick r:id="rId6"/>
              </a:rPr>
              <a:t>5. Σύλληψη και καταγραφή της γνώσης</a:t>
            </a:r>
            <a:r>
              <a:rPr kumimoji="0" lang="el-GR" altLang="el-GR" sz="1800" b="0" i="0" u="none" strike="noStrike" cap="none" normalizeH="0" baseline="0" dirty="0">
                <a:ln>
                  <a:noFill/>
                </a:ln>
                <a:solidFill>
                  <a:schemeClr val="tx1"/>
                </a:solidFill>
                <a:effectLst/>
                <a:latin typeface="Arial" panose="020B0604020202020204" pitchFamily="34" charset="0"/>
              </a:rPr>
              <a:t/>
            </a:r>
            <a:br>
              <a:rPr kumimoji="0" lang="el-GR" altLang="el-GR" sz="1800" b="0" i="0" u="none" strike="noStrike" cap="none" normalizeH="0" baseline="0" dirty="0">
                <a:ln>
                  <a:noFill/>
                </a:ln>
                <a:solidFill>
                  <a:schemeClr val="tx1"/>
                </a:solidFill>
                <a:effectLst/>
                <a:latin typeface="Arial" panose="020B0604020202020204" pitchFamily="34" charset="0"/>
              </a:rPr>
            </a:br>
            <a:r>
              <a:rPr kumimoji="0" lang="el-GR" altLang="el-GR" sz="1800" b="0" i="0" u="none" strike="noStrike" cap="none" normalizeH="0" baseline="0" dirty="0">
                <a:ln>
                  <a:noFill/>
                </a:ln>
                <a:solidFill>
                  <a:schemeClr val="tx1"/>
                </a:solidFill>
                <a:effectLst/>
                <a:latin typeface="Arial" panose="020B0604020202020204" pitchFamily="34" charset="0"/>
                <a:hlinkClick r:id="rId7"/>
              </a:rPr>
              <a:t>6. Σύλληψη και καταγραφή γνώσης – μελέτες περίπτωσης</a:t>
            </a:r>
            <a:r>
              <a:rPr kumimoji="0" lang="el-GR" altLang="el-GR" sz="1800" b="0" i="0" u="none" strike="noStrike" cap="none" normalizeH="0" baseline="0" dirty="0">
                <a:ln>
                  <a:noFill/>
                </a:ln>
                <a:solidFill>
                  <a:schemeClr val="tx1"/>
                </a:solidFill>
                <a:effectLst/>
                <a:latin typeface="Arial" panose="020B0604020202020204" pitchFamily="34" charset="0"/>
              </a:rPr>
              <a:t/>
            </a:r>
            <a:br>
              <a:rPr kumimoji="0" lang="el-GR" altLang="el-GR" sz="1800" b="0" i="0" u="none" strike="noStrike" cap="none" normalizeH="0" baseline="0" dirty="0">
                <a:ln>
                  <a:noFill/>
                </a:ln>
                <a:solidFill>
                  <a:schemeClr val="tx1"/>
                </a:solidFill>
                <a:effectLst/>
                <a:latin typeface="Arial" panose="020B0604020202020204" pitchFamily="34" charset="0"/>
              </a:rPr>
            </a:br>
            <a:r>
              <a:rPr kumimoji="0" lang="el-GR" altLang="el-GR" sz="1800" b="0" i="0" u="none" strike="noStrike" cap="none" normalizeH="0" baseline="0" dirty="0">
                <a:ln>
                  <a:noFill/>
                </a:ln>
                <a:solidFill>
                  <a:schemeClr val="tx1"/>
                </a:solidFill>
                <a:effectLst/>
                <a:latin typeface="Arial" panose="020B0604020202020204" pitchFamily="34" charset="0"/>
                <a:hlinkClick r:id="rId8"/>
              </a:rPr>
              <a:t>7. Συστήματα διαχείρισης γνώσης και τεχνολογίες</a:t>
            </a:r>
            <a:r>
              <a:rPr kumimoji="0" lang="el-GR" altLang="el-GR" sz="1800" b="0" i="0" u="none" strike="noStrike" cap="none" normalizeH="0" baseline="0" dirty="0">
                <a:ln>
                  <a:noFill/>
                </a:ln>
                <a:solidFill>
                  <a:schemeClr val="tx1"/>
                </a:solidFill>
                <a:effectLst/>
                <a:latin typeface="Arial" panose="020B0604020202020204" pitchFamily="34" charset="0"/>
              </a:rPr>
              <a:t/>
            </a:r>
            <a:br>
              <a:rPr kumimoji="0" lang="el-GR" altLang="el-GR" sz="1800" b="0" i="0" u="none" strike="noStrike" cap="none" normalizeH="0" baseline="0" dirty="0">
                <a:ln>
                  <a:noFill/>
                </a:ln>
                <a:solidFill>
                  <a:schemeClr val="tx1"/>
                </a:solidFill>
                <a:effectLst/>
                <a:latin typeface="Arial" panose="020B0604020202020204" pitchFamily="34" charset="0"/>
              </a:rPr>
            </a:br>
            <a:r>
              <a:rPr kumimoji="0" lang="el-GR" altLang="el-GR" sz="1800" b="0" i="0" u="none" strike="noStrike" cap="none" normalizeH="0" baseline="0" dirty="0">
                <a:ln>
                  <a:noFill/>
                </a:ln>
                <a:solidFill>
                  <a:schemeClr val="tx1"/>
                </a:solidFill>
                <a:effectLst/>
                <a:latin typeface="Arial" panose="020B0604020202020204" pitchFamily="34" charset="0"/>
                <a:hlinkClick r:id="rId9"/>
              </a:rPr>
              <a:t>8. Ανακάλυψη, ανάκτηση και αξιολόγηση γνώσης</a:t>
            </a:r>
            <a:r>
              <a:rPr kumimoji="0" lang="el-GR" altLang="el-GR" sz="1800" b="0" i="0" u="none" strike="noStrike" cap="none" normalizeH="0" baseline="0" dirty="0">
                <a:ln>
                  <a:noFill/>
                </a:ln>
                <a:solidFill>
                  <a:schemeClr val="tx1"/>
                </a:solidFill>
                <a:effectLst/>
                <a:latin typeface="Arial" panose="020B0604020202020204" pitchFamily="34" charset="0"/>
              </a:rPr>
              <a:t/>
            </a:r>
            <a:br>
              <a:rPr kumimoji="0" lang="el-GR" altLang="el-GR" sz="1800" b="0" i="0" u="none" strike="noStrike" cap="none" normalizeH="0" baseline="0" dirty="0">
                <a:ln>
                  <a:noFill/>
                </a:ln>
                <a:solidFill>
                  <a:schemeClr val="tx1"/>
                </a:solidFill>
                <a:effectLst/>
                <a:latin typeface="Arial" panose="020B0604020202020204" pitchFamily="34" charset="0"/>
              </a:rPr>
            </a:br>
            <a:r>
              <a:rPr kumimoji="0" lang="el-GR" altLang="el-GR" sz="1800" b="0" i="0" u="none" strike="noStrike" cap="none" normalizeH="0" baseline="0" dirty="0">
                <a:ln>
                  <a:noFill/>
                </a:ln>
                <a:solidFill>
                  <a:schemeClr val="tx1"/>
                </a:solidFill>
                <a:effectLst/>
                <a:latin typeface="Arial" panose="020B0604020202020204" pitchFamily="34" charset="0"/>
                <a:hlinkClick r:id="rId10"/>
              </a:rPr>
              <a:t>9. Συστήματα οργάνωσης γνώσεων</a:t>
            </a:r>
            <a:r>
              <a:rPr kumimoji="0" lang="el-GR" altLang="el-GR" sz="1800" b="0" i="0" u="none" strike="noStrike" cap="none" normalizeH="0" baseline="0" dirty="0">
                <a:ln>
                  <a:noFill/>
                </a:ln>
                <a:solidFill>
                  <a:schemeClr val="tx1"/>
                </a:solidFill>
                <a:effectLst/>
                <a:latin typeface="Arial" panose="020B0604020202020204" pitchFamily="34" charset="0"/>
              </a:rPr>
              <a:t/>
            </a:r>
            <a:br>
              <a:rPr kumimoji="0" lang="el-GR" altLang="el-GR" sz="1800" b="0" i="0" u="none" strike="noStrike" cap="none" normalizeH="0" baseline="0" dirty="0">
                <a:ln>
                  <a:noFill/>
                </a:ln>
                <a:solidFill>
                  <a:schemeClr val="tx1"/>
                </a:solidFill>
                <a:effectLst/>
                <a:latin typeface="Arial" panose="020B0604020202020204" pitchFamily="34" charset="0"/>
              </a:rPr>
            </a:br>
            <a:r>
              <a:rPr kumimoji="0" lang="el-GR" altLang="el-GR" sz="1800" b="0" i="0" u="none" strike="noStrike" cap="none" normalizeH="0" baseline="0" dirty="0">
                <a:ln>
                  <a:noFill/>
                </a:ln>
                <a:solidFill>
                  <a:schemeClr val="tx1"/>
                </a:solidFill>
                <a:effectLst/>
                <a:latin typeface="Arial" panose="020B0604020202020204" pitchFamily="34" charset="0"/>
                <a:hlinkClick r:id="rId11"/>
              </a:rPr>
              <a:t>10. Αποθήκευση και παρουσίαση γνώσης</a:t>
            </a:r>
            <a:r>
              <a:rPr kumimoji="0" lang="el-GR" altLang="el-GR" sz="1800" b="0" i="0" u="none" strike="noStrike" cap="none" normalizeH="0" baseline="0" dirty="0">
                <a:ln>
                  <a:noFill/>
                </a:ln>
                <a:solidFill>
                  <a:schemeClr val="tx1"/>
                </a:solidFill>
                <a:effectLst/>
                <a:latin typeface="Arial" panose="020B0604020202020204" pitchFamily="34" charset="0"/>
              </a:rPr>
              <a:t/>
            </a:r>
            <a:br>
              <a:rPr kumimoji="0" lang="el-GR" altLang="el-GR" sz="1800" b="0" i="0" u="none" strike="noStrike" cap="none" normalizeH="0" baseline="0" dirty="0">
                <a:ln>
                  <a:noFill/>
                </a:ln>
                <a:solidFill>
                  <a:schemeClr val="tx1"/>
                </a:solidFill>
                <a:effectLst/>
                <a:latin typeface="Arial" panose="020B0604020202020204" pitchFamily="34" charset="0"/>
              </a:rPr>
            </a:br>
            <a:r>
              <a:rPr kumimoji="0" lang="el-GR" altLang="el-GR" sz="1800" b="0" i="0" u="none" strike="noStrike" cap="none" normalizeH="0" baseline="0" dirty="0">
                <a:ln>
                  <a:noFill/>
                </a:ln>
                <a:solidFill>
                  <a:schemeClr val="tx1"/>
                </a:solidFill>
                <a:effectLst/>
                <a:latin typeface="Arial" panose="020B0604020202020204" pitchFamily="34" charset="0"/>
                <a:hlinkClick r:id="rId12"/>
              </a:rPr>
              <a:t>11. Μετάδοση και διαμοιρασμός της γνώσης</a:t>
            </a:r>
            <a:r>
              <a:rPr kumimoji="0" lang="el-GR" altLang="el-GR" sz="1800" b="0" i="0" u="none" strike="noStrike" cap="none" normalizeH="0" baseline="0" dirty="0">
                <a:ln>
                  <a:noFill/>
                </a:ln>
                <a:solidFill>
                  <a:schemeClr val="tx1"/>
                </a:solidFill>
                <a:effectLst/>
                <a:latin typeface="Arial" panose="020B0604020202020204" pitchFamily="34" charset="0"/>
              </a:rPr>
              <a:t/>
            </a:r>
            <a:br>
              <a:rPr kumimoji="0" lang="el-GR" altLang="el-GR" sz="1800" b="0" i="0" u="none" strike="noStrike" cap="none" normalizeH="0" baseline="0" dirty="0">
                <a:ln>
                  <a:noFill/>
                </a:ln>
                <a:solidFill>
                  <a:schemeClr val="tx1"/>
                </a:solidFill>
                <a:effectLst/>
                <a:latin typeface="Arial" panose="020B0604020202020204" pitchFamily="34" charset="0"/>
              </a:rPr>
            </a:br>
            <a:r>
              <a:rPr kumimoji="0" lang="el-GR" altLang="el-GR" sz="1800" b="0" i="0" u="none" strike="noStrike" cap="none" normalizeH="0" baseline="0" dirty="0">
                <a:ln>
                  <a:noFill/>
                </a:ln>
                <a:solidFill>
                  <a:schemeClr val="tx1"/>
                </a:solidFill>
                <a:effectLst/>
                <a:latin typeface="Arial" panose="020B0604020202020204" pitchFamily="34" charset="0"/>
                <a:hlinkClick r:id="rId13"/>
              </a:rPr>
              <a:t>12. Διαχείριση και οργάνωση γνώσης σε βιβλιοθήκες</a:t>
            </a:r>
            <a:r>
              <a:rPr kumimoji="0" lang="el-GR" altLang="el-GR" sz="1800" b="0" i="0" u="none" strike="noStrike" cap="none" normalizeH="0" baseline="0" dirty="0">
                <a:ln>
                  <a:noFill/>
                </a:ln>
                <a:solidFill>
                  <a:schemeClr val="tx1"/>
                </a:solidFill>
                <a:effectLst/>
                <a:latin typeface="Arial" panose="020B0604020202020204" pitchFamily="34" charset="0"/>
              </a:rPr>
              <a:t/>
            </a:r>
            <a:br>
              <a:rPr kumimoji="0" lang="el-GR" altLang="el-GR" sz="1800" b="0" i="0" u="none" strike="noStrike" cap="none" normalizeH="0" baseline="0" dirty="0">
                <a:ln>
                  <a:noFill/>
                </a:ln>
                <a:solidFill>
                  <a:schemeClr val="tx1"/>
                </a:solidFill>
                <a:effectLst/>
                <a:latin typeface="Arial" panose="020B0604020202020204" pitchFamily="34" charset="0"/>
              </a:rPr>
            </a:br>
            <a:r>
              <a:rPr kumimoji="0" lang="el-GR" altLang="el-GR" sz="1800" b="0" i="0" u="none" strike="noStrike" cap="none" normalizeH="0" baseline="0" dirty="0">
                <a:ln>
                  <a:noFill/>
                </a:ln>
                <a:solidFill>
                  <a:schemeClr val="tx1"/>
                </a:solidFill>
                <a:effectLst/>
                <a:latin typeface="Arial" panose="020B0604020202020204" pitchFamily="34" charset="0"/>
                <a:hlinkClick r:id="rId14"/>
              </a:rPr>
              <a:t>13. Διαχείριση γνώσης για καινοτομία</a:t>
            </a:r>
            <a:r>
              <a:rPr kumimoji="0" lang="el-GR" altLang="el-GR" sz="1800" b="0" i="0" u="none" strike="noStrike" cap="none" normalizeH="0" baseline="0" dirty="0">
                <a:ln>
                  <a:noFill/>
                </a:ln>
                <a:solidFill>
                  <a:schemeClr val="tx1"/>
                </a:solidFill>
                <a:effectLst/>
                <a:latin typeface="Arial" panose="020B0604020202020204" pitchFamily="34" charset="0"/>
              </a:rPr>
              <a:t/>
            </a:r>
            <a:br>
              <a:rPr kumimoji="0" lang="el-GR" altLang="el-GR" sz="1800" b="0" i="0" u="none" strike="noStrike" cap="none" normalizeH="0" baseline="0" dirty="0">
                <a:ln>
                  <a:noFill/>
                </a:ln>
                <a:solidFill>
                  <a:schemeClr val="tx1"/>
                </a:solidFill>
                <a:effectLst/>
                <a:latin typeface="Arial" panose="020B0604020202020204" pitchFamily="34" charset="0"/>
              </a:rPr>
            </a:br>
            <a:endParaRPr kumimoji="0" lang="el-GR" altLang="el-G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760422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E402844D-6C36-81BA-D7FA-EDC1E6CB555F}"/>
              </a:ext>
            </a:extLst>
          </p:cNvPr>
          <p:cNvSpPr>
            <a:spLocks noGrp="1"/>
          </p:cNvSpPr>
          <p:nvPr>
            <p:ph type="title"/>
          </p:nvPr>
        </p:nvSpPr>
        <p:spPr/>
        <p:txBody>
          <a:bodyPr/>
          <a:lstStyle/>
          <a:p>
            <a:r>
              <a:rPr lang="el-GR" dirty="0"/>
              <a:t>Κεφάλαιο 1. Εισαγωγή και γενικές έννοιες</a:t>
            </a:r>
          </a:p>
        </p:txBody>
      </p:sp>
      <p:sp>
        <p:nvSpPr>
          <p:cNvPr id="3" name="Θέση περιεχομένου 2">
            <a:extLst>
              <a:ext uri="{FF2B5EF4-FFF2-40B4-BE49-F238E27FC236}">
                <a16:creationId xmlns:a16="http://schemas.microsoft.com/office/drawing/2014/main" xmlns="" id="{37C67081-E5EE-5AA0-7616-B66AB41C310C}"/>
              </a:ext>
            </a:extLst>
          </p:cNvPr>
          <p:cNvSpPr>
            <a:spLocks noGrp="1"/>
          </p:cNvSpPr>
          <p:nvPr>
            <p:ph idx="1"/>
          </p:nvPr>
        </p:nvSpPr>
        <p:spPr/>
        <p:txBody>
          <a:bodyPr>
            <a:normAutofit fontScale="92500" lnSpcReduction="10000"/>
          </a:bodyPr>
          <a:lstStyle/>
          <a:p>
            <a:r>
              <a:rPr lang="el-GR" sz="2400" dirty="0">
                <a:effectLst/>
                <a:ea typeface="MS Mincho" panose="02020609040205080304" pitchFamily="49" charset="-128"/>
              </a:rPr>
              <a:t>Εισαγωγή στο αντικείμενο της διαχείρισης γνώσης (</a:t>
            </a:r>
            <a:r>
              <a:rPr lang="el-GR" sz="2400" dirty="0" err="1">
                <a:effectLst/>
                <a:ea typeface="MS Mincho" panose="02020609040205080304" pitchFamily="49" charset="-128"/>
              </a:rPr>
              <a:t>Knowledge</a:t>
            </a:r>
            <a:r>
              <a:rPr lang="el-GR" sz="2400" dirty="0">
                <a:effectLst/>
                <a:ea typeface="MS Mincho" panose="02020609040205080304" pitchFamily="49" charset="-128"/>
              </a:rPr>
              <a:t> </a:t>
            </a:r>
            <a:r>
              <a:rPr lang="el-GR" sz="2400" dirty="0" err="1">
                <a:effectLst/>
                <a:ea typeface="MS Mincho" panose="02020609040205080304" pitchFamily="49" charset="-128"/>
              </a:rPr>
              <a:t>Management</a:t>
            </a:r>
            <a:r>
              <a:rPr lang="el-GR" sz="2400" dirty="0">
                <a:effectLst/>
                <a:ea typeface="MS Mincho" panose="02020609040205080304" pitchFamily="49" charset="-128"/>
              </a:rPr>
              <a:t>).</a:t>
            </a:r>
          </a:p>
          <a:p>
            <a:r>
              <a:rPr lang="el-GR" sz="2400" dirty="0">
                <a:effectLst/>
                <a:ea typeface="MS Mincho" panose="02020609040205080304" pitchFamily="49" charset="-128"/>
              </a:rPr>
              <a:t>Η σημασία της γνώσης για τους οργανισμούς στη σύγχρονη εποχή της οικονομίας της γνώσης. </a:t>
            </a:r>
          </a:p>
          <a:p>
            <a:r>
              <a:rPr lang="el-GR" sz="2400" dirty="0">
                <a:effectLst/>
                <a:ea typeface="MS Mincho" panose="02020609040205080304" pitchFamily="49" charset="-128"/>
              </a:rPr>
              <a:t>Βασικές έννοιες και αρχές της διαχείρισης γνώσης, βασικοί ορισμοί. </a:t>
            </a:r>
          </a:p>
          <a:p>
            <a:r>
              <a:rPr lang="el-GR" sz="2400" dirty="0">
                <a:ea typeface="MS Mincho" panose="02020609040205080304" pitchFamily="49" charset="-128"/>
              </a:rPr>
              <a:t>Δ</a:t>
            </a:r>
            <a:r>
              <a:rPr lang="el-GR" sz="2400" dirty="0">
                <a:effectLst/>
                <a:ea typeface="MS Mincho" panose="02020609040205080304" pitchFamily="49" charset="-128"/>
              </a:rPr>
              <a:t>ιαφορές των εννοιών δεδομένα, πληροφορία και γνώση. </a:t>
            </a:r>
          </a:p>
          <a:p>
            <a:r>
              <a:rPr lang="el-GR" sz="2400" dirty="0">
                <a:effectLst/>
                <a:ea typeface="MS Mincho" panose="02020609040205080304" pitchFamily="49" charset="-128"/>
              </a:rPr>
              <a:t>Τύποι της γνώσης. </a:t>
            </a:r>
          </a:p>
          <a:p>
            <a:r>
              <a:rPr lang="el-GR" sz="2400" dirty="0">
                <a:effectLst/>
                <a:ea typeface="MS Mincho" panose="02020609040205080304" pitchFamily="49" charset="-128"/>
              </a:rPr>
              <a:t>Στόχοι και προϋποθέσεις της προσπάθειας διαχείρισης γνώσης από τους οργανισμούς. </a:t>
            </a:r>
          </a:p>
          <a:p>
            <a:r>
              <a:rPr lang="el-GR" sz="2400" dirty="0">
                <a:effectLst/>
                <a:ea typeface="MS Mincho" panose="02020609040205080304" pitchFamily="49" charset="-128"/>
              </a:rPr>
              <a:t>Εισαγωγή στα συστήματα διαχείρισης γνώσης και των συνιστωσών τεχνολογιών τους.</a:t>
            </a:r>
          </a:p>
          <a:p>
            <a:r>
              <a:rPr lang="el-GR" sz="2400" dirty="0">
                <a:ea typeface="MS Mincho" panose="02020609040205080304" pitchFamily="49" charset="-128"/>
              </a:rPr>
              <a:t>Έ</a:t>
            </a:r>
            <a:r>
              <a:rPr lang="el-GR" sz="2400" dirty="0">
                <a:effectLst/>
                <a:ea typeface="MS Mincho" panose="02020609040205080304" pitchFamily="49" charset="-128"/>
              </a:rPr>
              <a:t>ννοιες της </a:t>
            </a:r>
            <a:r>
              <a:rPr lang="el-GR" sz="2400" dirty="0" err="1">
                <a:effectLst/>
                <a:ea typeface="MS Mincho" panose="02020609040205080304" pitchFamily="49" charset="-128"/>
              </a:rPr>
              <a:t>οργανωσιακής</a:t>
            </a:r>
            <a:r>
              <a:rPr lang="el-GR" sz="2400" dirty="0">
                <a:effectLst/>
                <a:ea typeface="MS Mincho" panose="02020609040205080304" pitchFamily="49" charset="-128"/>
              </a:rPr>
              <a:t> γνώσης, της </a:t>
            </a:r>
            <a:r>
              <a:rPr lang="el-GR" sz="2400" dirty="0" err="1">
                <a:effectLst/>
                <a:ea typeface="MS Mincho" panose="02020609040205080304" pitchFamily="49" charset="-128"/>
              </a:rPr>
              <a:t>οργανωσιακής</a:t>
            </a:r>
            <a:r>
              <a:rPr lang="el-GR" sz="2400" dirty="0">
                <a:effectLst/>
                <a:ea typeface="MS Mincho" panose="02020609040205080304" pitchFamily="49" charset="-128"/>
              </a:rPr>
              <a:t> μάθησης, του οργανισμού μάθησης, καθώς και η σχέση τους με τη διαχείριση γνώσης. </a:t>
            </a:r>
          </a:p>
          <a:p>
            <a:r>
              <a:rPr lang="el-GR" sz="2400" dirty="0">
                <a:effectLst/>
                <a:ea typeface="MS Mincho" panose="02020609040205080304" pitchFamily="49" charset="-128"/>
              </a:rPr>
              <a:t>Σύγχρονα ερευνητικά ζητήματα στην περιοχή της διαχείρισης γνώσης.</a:t>
            </a:r>
          </a:p>
          <a:p>
            <a:endParaRPr lang="el-GR" dirty="0"/>
          </a:p>
        </p:txBody>
      </p:sp>
      <p:sp>
        <p:nvSpPr>
          <p:cNvPr id="4" name="Θέση υποσέλιδου 3">
            <a:extLst>
              <a:ext uri="{FF2B5EF4-FFF2-40B4-BE49-F238E27FC236}">
                <a16:creationId xmlns:a16="http://schemas.microsoft.com/office/drawing/2014/main" xmlns="" id="{F076F220-1571-C577-7498-DFA1EB54F724}"/>
              </a:ext>
            </a:extLst>
          </p:cNvPr>
          <p:cNvSpPr>
            <a:spLocks noGrp="1"/>
          </p:cNvSpPr>
          <p:nvPr>
            <p:ph type="ftr" sz="quarter" idx="3"/>
          </p:nvPr>
        </p:nvSpPr>
        <p:spPr/>
        <p:txBody>
          <a:bodyPr/>
          <a:lstStyle/>
          <a:p>
            <a:r>
              <a:rPr lang="el-GR"/>
              <a:t>ΔΙΑΧΕΙΡΙΣΗ ΓΝΩΣΗΣ   Α. Μαρινάγη, Χ. Σκουρλάς</a:t>
            </a:r>
            <a:endParaRPr lang="en-GB" dirty="0"/>
          </a:p>
        </p:txBody>
      </p:sp>
    </p:spTree>
    <p:extLst>
      <p:ext uri="{BB962C8B-B14F-4D97-AF65-F5344CB8AC3E}">
        <p14:creationId xmlns:p14="http://schemas.microsoft.com/office/powerpoint/2010/main" val="28737604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E441413B-18BF-FDD4-912A-D8FA4E30535C}"/>
              </a:ext>
            </a:extLst>
          </p:cNvPr>
          <p:cNvSpPr>
            <a:spLocks noGrp="1"/>
          </p:cNvSpPr>
          <p:nvPr>
            <p:ph type="title"/>
          </p:nvPr>
        </p:nvSpPr>
        <p:spPr/>
        <p:txBody>
          <a:bodyPr/>
          <a:lstStyle/>
          <a:p>
            <a:r>
              <a:rPr kumimoji="0" lang="el-GR" altLang="el-GR" sz="3600" b="0" i="0" u="none" strike="noStrike" cap="none" normalizeH="0" baseline="0" dirty="0">
                <a:ln>
                  <a:noFill/>
                </a:ln>
                <a:solidFill>
                  <a:schemeClr val="tx1"/>
                </a:solidFill>
                <a:effectLst/>
                <a:latin typeface="Arial" panose="020B0604020202020204" pitchFamily="34" charset="0"/>
              </a:rPr>
              <a:t>Κεφάλαιο </a:t>
            </a:r>
            <a:r>
              <a:rPr kumimoji="0" lang="el-GR" altLang="el-GR" sz="3600" b="0" i="0" u="none" strike="noStrike" cap="none" normalizeH="0" baseline="0" dirty="0" smtClean="0">
                <a:ln>
                  <a:noFill/>
                </a:ln>
                <a:solidFill>
                  <a:schemeClr val="tx1"/>
                </a:solidFill>
                <a:effectLst/>
                <a:latin typeface="Arial" panose="020B0604020202020204" pitchFamily="34" charset="0"/>
              </a:rPr>
              <a:t>2 </a:t>
            </a:r>
            <a:r>
              <a:rPr kumimoji="0" lang="el-GR" altLang="el-GR" sz="3600" b="0" i="0" u="none" strike="noStrike" cap="none" normalizeH="0" baseline="0" dirty="0">
                <a:ln>
                  <a:noFill/>
                </a:ln>
                <a:solidFill>
                  <a:schemeClr val="tx1"/>
                </a:solidFill>
                <a:effectLst/>
                <a:latin typeface="Arial" panose="020B0604020202020204" pitchFamily="34" charset="0"/>
              </a:rPr>
              <a:t>και Κεφάλαιο </a:t>
            </a:r>
            <a:r>
              <a:rPr kumimoji="0" lang="el-GR" altLang="el-GR" sz="3600" b="0" i="0" u="none" strike="noStrike" cap="none" normalizeH="0" baseline="0" dirty="0" smtClean="0">
                <a:ln>
                  <a:noFill/>
                </a:ln>
                <a:solidFill>
                  <a:schemeClr val="tx1"/>
                </a:solidFill>
                <a:effectLst/>
                <a:latin typeface="Arial" panose="020B0604020202020204" pitchFamily="34" charset="0"/>
              </a:rPr>
              <a:t>3</a:t>
            </a:r>
            <a:endParaRPr lang="el-GR" dirty="0"/>
          </a:p>
        </p:txBody>
      </p:sp>
      <p:sp>
        <p:nvSpPr>
          <p:cNvPr id="3" name="Θέση περιεχομένου 2">
            <a:extLst>
              <a:ext uri="{FF2B5EF4-FFF2-40B4-BE49-F238E27FC236}">
                <a16:creationId xmlns:a16="http://schemas.microsoft.com/office/drawing/2014/main" xmlns="" id="{23303D90-90B7-5CAA-FB0B-5AC7B3B022D4}"/>
              </a:ext>
            </a:extLst>
          </p:cNvPr>
          <p:cNvSpPr>
            <a:spLocks noGrp="1"/>
          </p:cNvSpPr>
          <p:nvPr>
            <p:ph idx="1"/>
          </p:nvPr>
        </p:nvSpPr>
        <p:spPr/>
        <p:txBody>
          <a:bodyPr/>
          <a:lstStyle/>
          <a:p>
            <a:r>
              <a:rPr lang="el-GR" dirty="0"/>
              <a:t>Κεφάλαιο 2. Μοντέλα διαχείρισης γνώσης</a:t>
            </a:r>
          </a:p>
          <a:p>
            <a:pPr lvl="1"/>
            <a:r>
              <a:rPr lang="el-GR" dirty="0"/>
              <a:t>Παρουσιάζονται διάφορα δημοφιλή μοντέλα διαχείρισης της γνώσης</a:t>
            </a:r>
            <a:r>
              <a:rPr lang="en-US" dirty="0"/>
              <a:t>, </a:t>
            </a:r>
            <a:r>
              <a:rPr lang="el-GR" dirty="0"/>
              <a:t>όπως  μοντέλα μέτρησης του διανοητικού κεφαλαίου</a:t>
            </a:r>
            <a:r>
              <a:rPr lang="el-GR" dirty="0" smtClean="0"/>
              <a:t>, </a:t>
            </a:r>
            <a:r>
              <a:rPr lang="el-GR" dirty="0"/>
              <a:t>μοντέλα κατηγοριών γνώσης, και μοντέλα κύκλου ζωής της διαχείρισης γνώσης.</a:t>
            </a:r>
            <a:endParaRPr lang="en-US" dirty="0"/>
          </a:p>
          <a:p>
            <a:pPr lvl="1"/>
            <a:endParaRPr lang="el-GR" dirty="0"/>
          </a:p>
          <a:p>
            <a:r>
              <a:rPr lang="el-GR" dirty="0"/>
              <a:t>Κεφάλαιο 3. Οργανισμός και γνώση</a:t>
            </a:r>
          </a:p>
          <a:p>
            <a:pPr lvl="1"/>
            <a:r>
              <a:rPr lang="el-GR" dirty="0">
                <a:effectLst/>
              </a:rPr>
              <a:t>Παρουσιάζονται οι κατηγορίες παραγόντων επιχειρηματικού περιβάλλοντος.</a:t>
            </a:r>
          </a:p>
          <a:p>
            <a:pPr lvl="1"/>
            <a:r>
              <a:rPr lang="el-GR" dirty="0">
                <a:effectLst/>
              </a:rPr>
              <a:t>Εξετάζονται το επιχειρηματικό περιβάλλον και η στρατηγική διαχείρισης γνώσης σε οργανισμούς.</a:t>
            </a:r>
            <a:endParaRPr lang="el-GR" dirty="0"/>
          </a:p>
          <a:p>
            <a:pPr lvl="1"/>
            <a:r>
              <a:rPr lang="el-GR" dirty="0">
                <a:effectLst/>
              </a:rPr>
              <a:t>Εξετάζονται θέματα επιχειρηματικής ανάλυσης και στρατηγικής </a:t>
            </a:r>
            <a:r>
              <a:rPr lang="en-US" dirty="0">
                <a:effectLst/>
              </a:rPr>
              <a:t>(PEST, SWOT)</a:t>
            </a:r>
            <a:r>
              <a:rPr lang="el-GR" dirty="0">
                <a:effectLst/>
              </a:rPr>
              <a:t>.</a:t>
            </a:r>
            <a:endParaRPr lang="el-GR" dirty="0"/>
          </a:p>
        </p:txBody>
      </p:sp>
      <p:sp>
        <p:nvSpPr>
          <p:cNvPr id="4" name="Θέση υποσέλιδου 3">
            <a:extLst>
              <a:ext uri="{FF2B5EF4-FFF2-40B4-BE49-F238E27FC236}">
                <a16:creationId xmlns:a16="http://schemas.microsoft.com/office/drawing/2014/main" xmlns="" id="{B96BF729-4AD8-79CC-6867-109D8473944C}"/>
              </a:ext>
            </a:extLst>
          </p:cNvPr>
          <p:cNvSpPr>
            <a:spLocks noGrp="1"/>
          </p:cNvSpPr>
          <p:nvPr>
            <p:ph type="ftr" sz="quarter" idx="3"/>
          </p:nvPr>
        </p:nvSpPr>
        <p:spPr/>
        <p:txBody>
          <a:bodyPr/>
          <a:lstStyle/>
          <a:p>
            <a:r>
              <a:rPr lang="el-GR"/>
              <a:t>ΔΙΑΧΕΙΡΙΣΗ ΓΝΩΣΗΣ   Α. Μαρινάγη, Χ. Σκουρλάς</a:t>
            </a:r>
            <a:endParaRPr lang="en-GB" dirty="0"/>
          </a:p>
        </p:txBody>
      </p:sp>
    </p:spTree>
    <p:extLst>
      <p:ext uri="{BB962C8B-B14F-4D97-AF65-F5344CB8AC3E}">
        <p14:creationId xmlns:p14="http://schemas.microsoft.com/office/powerpoint/2010/main" val="2491828584"/>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6460</TotalTime>
  <Words>1410</Words>
  <Application>Microsoft Office PowerPoint</Application>
  <PresentationFormat>Widescreen</PresentationFormat>
  <Paragraphs>150</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MS Mincho</vt:lpstr>
      <vt:lpstr>Arial</vt:lpstr>
      <vt:lpstr>Calibri</vt:lpstr>
      <vt:lpstr>Calibri Light</vt:lpstr>
      <vt:lpstr>Ubuntu-Light</vt:lpstr>
      <vt:lpstr>Θέμα του Office</vt:lpstr>
      <vt:lpstr>ΒΙΒΛΙΟΠΑΡΟΥΣΙΑΣΗ ΚΑΛΛΙΠΟΣ+ 13-15 Σεπτεμβρίου 2022</vt:lpstr>
      <vt:lpstr>Παρουσίαση  μπροσούρας</vt:lpstr>
      <vt:lpstr>Στοιχεία Βιβλίου</vt:lpstr>
      <vt:lpstr>Συγγραφική Ομάδα</vt:lpstr>
      <vt:lpstr>Διδακτική αξία/χρήση του βιβλίου</vt:lpstr>
      <vt:lpstr>Αναλυτική παρουσίαση περιεχομένου</vt:lpstr>
      <vt:lpstr>Κεφάλαια</vt:lpstr>
      <vt:lpstr>Κεφάλαιο 1. Εισαγωγή και γενικές έννοιες</vt:lpstr>
      <vt:lpstr>Κεφάλαιο 2 και Κεφάλαιο 3</vt:lpstr>
      <vt:lpstr>Κεφάλαιο 4 και Κεφάλαιο 5</vt:lpstr>
      <vt:lpstr>Κεφάλαιο 6 και Κεφάλαιο 7</vt:lpstr>
      <vt:lpstr>Κεφάλαιο 8 και Κεφάλαιο 9</vt:lpstr>
      <vt:lpstr>Κεφάλαιο 10 και Κεφάλαιο 11</vt:lpstr>
      <vt:lpstr>Κεφάλαιο 12 και Κεφάλαιο 13</vt:lpstr>
      <vt:lpstr>ΒΙΒΛΙΟΠΑΡΟΥΣΙΑΣΗ ΚΑΛΛΙΠΟΣ+ 13-15 Σεπτεμβρίου 2022</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Νικόλαος Μήτρου</dc:creator>
  <cp:lastModifiedBy>Georgia Triantafyllidou</cp:lastModifiedBy>
  <cp:revision>46</cp:revision>
  <dcterms:created xsi:type="dcterms:W3CDTF">2022-07-09T03:12:41Z</dcterms:created>
  <dcterms:modified xsi:type="dcterms:W3CDTF">2022-09-25T09:05:35Z</dcterms:modified>
</cp:coreProperties>
</file>